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1"/>
  </p:notesMasterIdLst>
  <p:sldIdLst>
    <p:sldId id="256" r:id="rId2"/>
    <p:sldId id="257" r:id="rId3"/>
    <p:sldId id="263" r:id="rId4"/>
    <p:sldId id="443" r:id="rId5"/>
    <p:sldId id="465" r:id="rId6"/>
    <p:sldId id="262" r:id="rId7"/>
    <p:sldId id="444" r:id="rId8"/>
    <p:sldId id="445" r:id="rId9"/>
    <p:sldId id="446" r:id="rId10"/>
    <p:sldId id="447" r:id="rId11"/>
    <p:sldId id="448" r:id="rId12"/>
    <p:sldId id="449" r:id="rId13"/>
    <p:sldId id="451" r:id="rId14"/>
    <p:sldId id="265" r:id="rId15"/>
    <p:sldId id="266" r:id="rId16"/>
    <p:sldId id="267" r:id="rId17"/>
    <p:sldId id="268" r:id="rId18"/>
    <p:sldId id="269" r:id="rId19"/>
    <p:sldId id="453" r:id="rId20"/>
    <p:sldId id="270" r:id="rId21"/>
    <p:sldId id="271" r:id="rId22"/>
    <p:sldId id="272" r:id="rId23"/>
    <p:sldId id="273" r:id="rId24"/>
    <p:sldId id="454" r:id="rId25"/>
    <p:sldId id="455" r:id="rId26"/>
    <p:sldId id="456" r:id="rId27"/>
    <p:sldId id="274" r:id="rId28"/>
    <p:sldId id="457" r:id="rId29"/>
    <p:sldId id="275" r:id="rId30"/>
    <p:sldId id="276" r:id="rId31"/>
    <p:sldId id="277" r:id="rId32"/>
    <p:sldId id="261" r:id="rId33"/>
    <p:sldId id="475" r:id="rId34"/>
    <p:sldId id="458" r:id="rId35"/>
    <p:sldId id="408" r:id="rId36"/>
    <p:sldId id="409" r:id="rId37"/>
    <p:sldId id="459" r:id="rId38"/>
    <p:sldId id="412" r:id="rId39"/>
    <p:sldId id="462" r:id="rId40"/>
    <p:sldId id="461" r:id="rId41"/>
    <p:sldId id="463" r:id="rId42"/>
    <p:sldId id="466" r:id="rId43"/>
    <p:sldId id="467" r:id="rId44"/>
    <p:sldId id="472" r:id="rId45"/>
    <p:sldId id="469" r:id="rId46"/>
    <p:sldId id="470" r:id="rId47"/>
    <p:sldId id="473" r:id="rId48"/>
    <p:sldId id="474" r:id="rId49"/>
    <p:sldId id="417" r:id="rId50"/>
    <p:sldId id="259" r:id="rId51"/>
    <p:sldId id="260" r:id="rId52"/>
    <p:sldId id="476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  <p:sldId id="440" r:id="rId73"/>
    <p:sldId id="441" r:id="rId74"/>
    <p:sldId id="464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390" r:id="rId83"/>
    <p:sldId id="391" r:id="rId84"/>
    <p:sldId id="392" r:id="rId85"/>
    <p:sldId id="393" r:id="rId86"/>
    <p:sldId id="394" r:id="rId87"/>
    <p:sldId id="398" r:id="rId88"/>
    <p:sldId id="395" r:id="rId89"/>
    <p:sldId id="396" r:id="rId90"/>
    <p:sldId id="397" r:id="rId91"/>
    <p:sldId id="403" r:id="rId92"/>
    <p:sldId id="450" r:id="rId93"/>
    <p:sldId id="413" r:id="rId94"/>
    <p:sldId id="414" r:id="rId95"/>
    <p:sldId id="415" r:id="rId96"/>
    <p:sldId id="416" r:id="rId97"/>
    <p:sldId id="406" r:id="rId98"/>
    <p:sldId id="410" r:id="rId99"/>
    <p:sldId id="411" r:id="rId10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C744C6-4401-485B-B7FF-9A3F056869DB}">
  <a:tblStyle styleId="{7EC744C6-4401-485B-B7FF-9A3F056869D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99" autoAdjust="0"/>
    <p:restoredTop sz="91457" autoAdjust="0"/>
  </p:normalViewPr>
  <p:slideViewPr>
    <p:cSldViewPr snapToGrid="0">
      <p:cViewPr>
        <p:scale>
          <a:sx n="75" d="100"/>
          <a:sy n="75" d="100"/>
        </p:scale>
        <p:origin x="62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49724c8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649724c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" y="6334316"/>
            <a:ext cx="121920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Google Shape;62;p7">
            <a:extLst>
              <a:ext uri="{FF2B5EF4-FFF2-40B4-BE49-F238E27FC236}">
                <a16:creationId xmlns:a16="http://schemas.microsoft.com/office/drawing/2014/main" id="{352708E6-6FA8-3EEE-7C51-C16D744BC5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49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28;p3">
            <a:extLst>
              <a:ext uri="{FF2B5EF4-FFF2-40B4-BE49-F238E27FC236}">
                <a16:creationId xmlns:a16="http://schemas.microsoft.com/office/drawing/2014/main" id="{358FECB4-E440-D6AC-ACCF-08913C7B2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392" y="-1"/>
            <a:ext cx="10058400" cy="93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7">
            <a:extLst>
              <a:ext uri="{FF2B5EF4-FFF2-40B4-BE49-F238E27FC236}">
                <a16:creationId xmlns:a16="http://schemas.microsoft.com/office/drawing/2014/main" id="{F0B97BE5-106F-F848-2577-8DA8D48487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4114830" y="-1171816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 rot="5400000">
            <a:off x="7159350" y="1977852"/>
            <a:ext cx="5760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 rot="5400000">
            <a:off x="1825350" y="-574848"/>
            <a:ext cx="57600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Google Shape;62;p7">
            <a:extLst>
              <a:ext uri="{FF2B5EF4-FFF2-40B4-BE49-F238E27FC236}">
                <a16:creationId xmlns:a16="http://schemas.microsoft.com/office/drawing/2014/main" id="{3D08C632-7CD2-D0DD-E941-0F8EF033FB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59;p7">
            <a:extLst>
              <a:ext uri="{FF2B5EF4-FFF2-40B4-BE49-F238E27FC236}">
                <a16:creationId xmlns:a16="http://schemas.microsoft.com/office/drawing/2014/main" id="{7BB46D20-30D1-73C4-4E7C-680903CC9E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12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hyperlink" Target="https://www.cs.ubc.ca/~lowe/papers/ijcv04.pdf" TargetMode="External"/><Relationship Id="rId7" Type="http://schemas.openxmlformats.org/officeDocument/2006/relationships/hyperlink" Target="https://staff.fnwi.uva.nl/th.gevers/pub/GeversPAMI10.pd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s.berkeley.edu/~rbg/latent/" TargetMode="External"/><Relationship Id="rId11" Type="http://schemas.openxmlformats.org/officeDocument/2006/relationships/image" Target="../media/image29.jpg"/><Relationship Id="rId5" Type="http://schemas.openxmlformats.org/officeDocument/2006/relationships/hyperlink" Target="http://www.di.ens.fr/sierra/pdfs/cvpr06b.pdf" TargetMode="External"/><Relationship Id="rId10" Type="http://schemas.openxmlformats.org/officeDocument/2006/relationships/image" Target="../media/image28.jpg"/><Relationship Id="rId4" Type="http://schemas.openxmlformats.org/officeDocument/2006/relationships/hyperlink" Target="http://lear.inrialpes.fr/people/triggs/pubs/Dalal-cvpr05.pdf" TargetMode="External"/><Relationship Id="rId9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/books?hl=en&amp;lr&amp;id=VCKqCAAAQBAJ&amp;oi=fnd&amp;pg=PR5&amp;dq=Neural%2BNetworks%3A%2BTricks%2Bof%2Bthe%2BTrade&amp;ots=cBbpUBGkVG&amp;sig=rbBCsTUJEjyZc419s4TZ5X2RM3g%23v%3Donepage&amp;q=Neural%20Networks%3A%20Tricks%20of%20the%20Trade&amp;f=false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jmlr.org/papers/volume15/srivastava14a/srivastava14a.pdf" TargetMode="Externa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1.02876v2.pdf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rxiv.org/pdf/1502.03167v3.pdf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en.wikipedia.org/wiki/Backpropag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netdissect.csail.mit.edu/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sChristofidis/awesome-deep-learning" TargetMode="External"/><Relationship Id="rId2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s231n.stanford.edu/syllabus.html" TargetMode="External"/><Relationship Id="rId4" Type="http://schemas.openxmlformats.org/officeDocument/2006/relationships/hyperlink" Target="https://github.com/kjw0612/awesome-deep-vision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ctrTitle"/>
          </p:nvPr>
        </p:nvSpPr>
        <p:spPr>
          <a:xfrm>
            <a:off x="1390439" y="141759"/>
            <a:ext cx="9411121" cy="70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n-US" sz="3900" b="1" dirty="0">
                <a:latin typeface="Arial"/>
                <a:ea typeface="Arial"/>
                <a:cs typeface="Arial"/>
                <a:sym typeface="Arial"/>
              </a:rPr>
              <a:t>Convolutional Neural Networks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41739" y="5038531"/>
            <a:ext cx="10672711" cy="131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spc="-35" dirty="0"/>
              <a:t>Slides adapted from:</a:t>
            </a:r>
            <a:endParaRPr lang="en-US" sz="2000" spc="-35" dirty="0">
              <a:latin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spc="-35" dirty="0">
                <a:latin typeface="Calibri"/>
                <a:cs typeface="Calibri"/>
              </a:rPr>
              <a:t>CS231N: Fei Li, Andrej </a:t>
            </a:r>
            <a:r>
              <a:rPr lang="en-US" sz="2000" b="1" spc="-35" dirty="0" err="1">
                <a:latin typeface="Calibri"/>
                <a:cs typeface="Calibri"/>
              </a:rPr>
              <a:t>Karpathy</a:t>
            </a:r>
            <a:r>
              <a:rPr lang="en-US" sz="2000" b="1" spc="-35" dirty="0">
                <a:latin typeface="Calibri"/>
                <a:cs typeface="Calibri"/>
              </a:rPr>
              <a:t> &amp; Justin Johnson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spc="-10" dirty="0"/>
              <a:t>MIT6874: </a:t>
            </a:r>
            <a:r>
              <a:rPr lang="en-US" sz="2000" b="1" dirty="0">
                <a:latin typeface="Calibri"/>
                <a:cs typeface="Calibri"/>
              </a:rPr>
              <a:t>Dana</a:t>
            </a:r>
            <a:r>
              <a:rPr lang="en-US" sz="2000" b="1" spc="-55" dirty="0">
                <a:latin typeface="Calibri"/>
                <a:cs typeface="Calibri"/>
              </a:rPr>
              <a:t> </a:t>
            </a:r>
            <a:r>
              <a:rPr lang="en-US" sz="2000" b="1" dirty="0" err="1">
                <a:latin typeface="Calibri"/>
                <a:cs typeface="Calibri"/>
              </a:rPr>
              <a:t>Erlich</a:t>
            </a:r>
            <a:r>
              <a:rPr lang="en-US" sz="2000" b="1" dirty="0">
                <a:latin typeface="Calibri"/>
                <a:cs typeface="Calibri"/>
              </a:rPr>
              <a:t>,</a:t>
            </a:r>
            <a:r>
              <a:rPr lang="en-US" sz="2000" b="1" spc="-40" dirty="0">
                <a:latin typeface="Calibri"/>
                <a:cs typeface="Calibri"/>
              </a:rPr>
              <a:t> </a:t>
            </a:r>
            <a:r>
              <a:rPr lang="en-US" sz="2000" b="1" spc="-10" dirty="0">
                <a:latin typeface="Calibri"/>
                <a:cs typeface="Calibri"/>
              </a:rPr>
              <a:t>Param</a:t>
            </a:r>
            <a:r>
              <a:rPr lang="en-US" sz="2000" b="1" spc="-35" dirty="0">
                <a:latin typeface="Calibri"/>
                <a:cs typeface="Calibri"/>
              </a:rPr>
              <a:t> </a:t>
            </a:r>
            <a:r>
              <a:rPr lang="en-US" sz="2000" b="1" dirty="0">
                <a:latin typeface="Calibri"/>
                <a:cs typeface="Calibri"/>
              </a:rPr>
              <a:t>Vir</a:t>
            </a:r>
            <a:r>
              <a:rPr lang="en-US" sz="2000" b="1" spc="-35" dirty="0">
                <a:latin typeface="Calibri"/>
                <a:cs typeface="Calibri"/>
              </a:rPr>
              <a:t> </a:t>
            </a:r>
            <a:r>
              <a:rPr lang="en-US" sz="2000" b="1" spc="-10" dirty="0">
                <a:latin typeface="Calibri"/>
                <a:cs typeface="Calibri"/>
              </a:rPr>
              <a:t>Singh, </a:t>
            </a:r>
            <a:r>
              <a:rPr lang="en-US" sz="2000" b="1" dirty="0">
                <a:latin typeface="Calibri"/>
                <a:cs typeface="Calibri"/>
              </a:rPr>
              <a:t>David</a:t>
            </a:r>
            <a:r>
              <a:rPr lang="en-US" sz="2000" b="1" spc="-60" dirty="0">
                <a:latin typeface="Calibri"/>
                <a:cs typeface="Calibri"/>
              </a:rPr>
              <a:t> </a:t>
            </a:r>
            <a:r>
              <a:rPr lang="en-US" sz="2000" b="1" spc="-10" dirty="0">
                <a:latin typeface="Calibri"/>
                <a:cs typeface="Calibri"/>
              </a:rPr>
              <a:t>Gifford,</a:t>
            </a:r>
            <a:r>
              <a:rPr lang="en-US" sz="2000" b="1" spc="-55" dirty="0">
                <a:latin typeface="Calibri"/>
                <a:cs typeface="Calibri"/>
              </a:rPr>
              <a:t> </a:t>
            </a:r>
            <a:r>
              <a:rPr lang="en-US" sz="2000" b="1" spc="-10" dirty="0">
                <a:latin typeface="Calibri"/>
                <a:cs typeface="Calibri"/>
              </a:rPr>
              <a:t>Alexander</a:t>
            </a:r>
            <a:r>
              <a:rPr lang="en-US" sz="2000" b="1" spc="-60" dirty="0">
                <a:latin typeface="Calibri"/>
                <a:cs typeface="Calibri"/>
              </a:rPr>
              <a:t> </a:t>
            </a:r>
            <a:r>
              <a:rPr lang="en-US" sz="2000" b="1" dirty="0" err="1">
                <a:latin typeface="Calibri"/>
                <a:cs typeface="Calibri"/>
              </a:rPr>
              <a:t>Amini</a:t>
            </a:r>
            <a:r>
              <a:rPr lang="en-US" sz="2000" b="1" dirty="0">
                <a:latin typeface="Calibri"/>
                <a:cs typeface="Calibri"/>
              </a:rPr>
              <a:t>,</a:t>
            </a:r>
            <a:r>
              <a:rPr lang="en-US" sz="2000" b="1" spc="-50" dirty="0">
                <a:latin typeface="Calibri"/>
                <a:cs typeface="Calibri"/>
              </a:rPr>
              <a:t> </a:t>
            </a:r>
            <a:r>
              <a:rPr lang="en-US" sz="2000" b="1" dirty="0">
                <a:latin typeface="Calibri"/>
                <a:cs typeface="Calibri"/>
              </a:rPr>
              <a:t>Ava</a:t>
            </a:r>
            <a:r>
              <a:rPr lang="en-US" sz="2000" b="1" spc="-60" dirty="0">
                <a:latin typeface="Calibri"/>
                <a:cs typeface="Calibri"/>
              </a:rPr>
              <a:t> </a:t>
            </a:r>
            <a:r>
              <a:rPr lang="en-US" sz="2000" b="1" spc="-10" dirty="0" err="1">
                <a:latin typeface="Calibri"/>
                <a:cs typeface="Calibri"/>
              </a:rPr>
              <a:t>Soleimany</a:t>
            </a:r>
            <a:endParaRPr lang="en-US" sz="2000" b="1" spc="-1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spc="-10" dirty="0">
                <a:latin typeface="Calibri"/>
                <a:cs typeface="Calibri"/>
              </a:rPr>
              <a:t>Daniel Cheng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22">
            <a:extLst>
              <a:ext uri="{FF2B5EF4-FFF2-40B4-BE49-F238E27FC236}">
                <a16:creationId xmlns:a16="http://schemas.microsoft.com/office/drawing/2014/main" id="{69A3CD51-04DB-8935-090A-64CA584C2C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8593"/>
          <a:stretch/>
        </p:blipFill>
        <p:spPr>
          <a:xfrm>
            <a:off x="939532" y="933850"/>
            <a:ext cx="10272826" cy="410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CNN:</a:t>
            </a:r>
            <a:r>
              <a:rPr spc="-125" dirty="0"/>
              <a:t> </a:t>
            </a:r>
            <a:r>
              <a:rPr spc="-20" dirty="0"/>
              <a:t>Weight</a:t>
            </a:r>
            <a:r>
              <a:rPr spc="-140" dirty="0"/>
              <a:t> </a:t>
            </a:r>
            <a:r>
              <a:rPr spc="-10" dirty="0"/>
              <a:t>Sharing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7240" y="3112136"/>
            <a:ext cx="121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Input</a:t>
            </a:r>
            <a:r>
              <a:rPr sz="2000" spc="-25" dirty="0"/>
              <a:t> </a:t>
            </a:r>
            <a:r>
              <a:rPr sz="2000" spc="-10" dirty="0"/>
              <a:t>layer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232654" y="1528648"/>
            <a:ext cx="1453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Hidden</a:t>
            </a:r>
            <a:r>
              <a:rPr sz="2000" spc="-40" dirty="0"/>
              <a:t> </a:t>
            </a:r>
            <a:r>
              <a:rPr sz="2000" spc="-10" dirty="0"/>
              <a:t>layer</a:t>
            </a:r>
            <a:endParaRPr sz="2000"/>
          </a:p>
        </p:txBody>
      </p:sp>
      <p:grpSp>
        <p:nvGrpSpPr>
          <p:cNvPr id="5" name="object 5"/>
          <p:cNvGrpSpPr/>
          <p:nvPr/>
        </p:nvGrpSpPr>
        <p:grpSpPr>
          <a:xfrm>
            <a:off x="6955536" y="1513332"/>
            <a:ext cx="2943225" cy="1943100"/>
            <a:chOff x="5431535" y="1513332"/>
            <a:chExt cx="2943225" cy="1943100"/>
          </a:xfrm>
        </p:grpSpPr>
        <p:sp>
          <p:nvSpPr>
            <p:cNvPr id="6" name="object 6"/>
            <p:cNvSpPr/>
            <p:nvPr/>
          </p:nvSpPr>
          <p:spPr>
            <a:xfrm>
              <a:off x="5444489" y="313715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4489" y="313715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7882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882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316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1316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7509" y="3124962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7509" y="3124962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642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8642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076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076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5510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5510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75781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75781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47509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47509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0761" y="1526286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153162" y="0"/>
                  </a:moveTo>
                  <a:lnTo>
                    <a:pt x="104753" y="7766"/>
                  </a:lnTo>
                  <a:lnTo>
                    <a:pt x="62709" y="29394"/>
                  </a:lnTo>
                  <a:lnTo>
                    <a:pt x="29553" y="62380"/>
                  </a:lnTo>
                  <a:lnTo>
                    <a:pt x="7808" y="104217"/>
                  </a:lnTo>
                  <a:lnTo>
                    <a:pt x="0" y="152400"/>
                  </a:lnTo>
                  <a:lnTo>
                    <a:pt x="7808" y="200582"/>
                  </a:lnTo>
                  <a:lnTo>
                    <a:pt x="29553" y="242419"/>
                  </a:lnTo>
                  <a:lnTo>
                    <a:pt x="62709" y="275405"/>
                  </a:lnTo>
                  <a:lnTo>
                    <a:pt x="104753" y="297033"/>
                  </a:lnTo>
                  <a:lnTo>
                    <a:pt x="153162" y="304800"/>
                  </a:lnTo>
                  <a:lnTo>
                    <a:pt x="201570" y="297033"/>
                  </a:lnTo>
                  <a:lnTo>
                    <a:pt x="243614" y="275405"/>
                  </a:lnTo>
                  <a:lnTo>
                    <a:pt x="276770" y="242419"/>
                  </a:lnTo>
                  <a:lnTo>
                    <a:pt x="298515" y="200582"/>
                  </a:lnTo>
                  <a:lnTo>
                    <a:pt x="306324" y="152400"/>
                  </a:lnTo>
                  <a:lnTo>
                    <a:pt x="298515" y="104217"/>
                  </a:lnTo>
                  <a:lnTo>
                    <a:pt x="276770" y="62380"/>
                  </a:lnTo>
                  <a:lnTo>
                    <a:pt x="243614" y="29394"/>
                  </a:lnTo>
                  <a:lnTo>
                    <a:pt x="201570" y="7766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20761" y="1526286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52400"/>
                  </a:moveTo>
                  <a:lnTo>
                    <a:pt x="7808" y="104217"/>
                  </a:lnTo>
                  <a:lnTo>
                    <a:pt x="29553" y="62380"/>
                  </a:lnTo>
                  <a:lnTo>
                    <a:pt x="62709" y="29394"/>
                  </a:lnTo>
                  <a:lnTo>
                    <a:pt x="104753" y="7766"/>
                  </a:lnTo>
                  <a:lnTo>
                    <a:pt x="153162" y="0"/>
                  </a:lnTo>
                  <a:lnTo>
                    <a:pt x="201570" y="7766"/>
                  </a:lnTo>
                  <a:lnTo>
                    <a:pt x="243614" y="29394"/>
                  </a:lnTo>
                  <a:lnTo>
                    <a:pt x="276770" y="62380"/>
                  </a:lnTo>
                  <a:lnTo>
                    <a:pt x="298515" y="104217"/>
                  </a:lnTo>
                  <a:lnTo>
                    <a:pt x="306324" y="152400"/>
                  </a:lnTo>
                  <a:lnTo>
                    <a:pt x="298515" y="200582"/>
                  </a:lnTo>
                  <a:lnTo>
                    <a:pt x="276770" y="242419"/>
                  </a:lnTo>
                  <a:lnTo>
                    <a:pt x="243614" y="275405"/>
                  </a:lnTo>
                  <a:lnTo>
                    <a:pt x="201570" y="297033"/>
                  </a:lnTo>
                  <a:lnTo>
                    <a:pt x="153162" y="304800"/>
                  </a:lnTo>
                  <a:lnTo>
                    <a:pt x="104753" y="297033"/>
                  </a:lnTo>
                  <a:lnTo>
                    <a:pt x="62709" y="275405"/>
                  </a:lnTo>
                  <a:lnTo>
                    <a:pt x="29553" y="242419"/>
                  </a:lnTo>
                  <a:lnTo>
                    <a:pt x="7808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91682" y="1830324"/>
              <a:ext cx="448945" cy="1308100"/>
            </a:xfrm>
            <a:custGeom>
              <a:avLst/>
              <a:gdLst/>
              <a:ahLst/>
              <a:cxnLst/>
              <a:rect l="l" t="t" r="r" b="b"/>
              <a:pathLst>
                <a:path w="448945" h="1308100">
                  <a:moveTo>
                    <a:pt x="406725" y="70403"/>
                  </a:moveTo>
                  <a:lnTo>
                    <a:pt x="0" y="1304163"/>
                  </a:lnTo>
                  <a:lnTo>
                    <a:pt x="11937" y="1308100"/>
                  </a:lnTo>
                  <a:lnTo>
                    <a:pt x="418777" y="74377"/>
                  </a:lnTo>
                  <a:lnTo>
                    <a:pt x="406725" y="70403"/>
                  </a:lnTo>
                  <a:close/>
                </a:path>
                <a:path w="448945" h="1308100">
                  <a:moveTo>
                    <a:pt x="445141" y="58292"/>
                  </a:moveTo>
                  <a:lnTo>
                    <a:pt x="410717" y="58292"/>
                  </a:lnTo>
                  <a:lnTo>
                    <a:pt x="422782" y="62229"/>
                  </a:lnTo>
                  <a:lnTo>
                    <a:pt x="418777" y="74377"/>
                  </a:lnTo>
                  <a:lnTo>
                    <a:pt x="448944" y="84327"/>
                  </a:lnTo>
                  <a:lnTo>
                    <a:pt x="445141" y="58292"/>
                  </a:lnTo>
                  <a:close/>
                </a:path>
                <a:path w="448945" h="1308100">
                  <a:moveTo>
                    <a:pt x="410717" y="58292"/>
                  </a:moveTo>
                  <a:lnTo>
                    <a:pt x="406725" y="70403"/>
                  </a:lnTo>
                  <a:lnTo>
                    <a:pt x="418777" y="74377"/>
                  </a:lnTo>
                  <a:lnTo>
                    <a:pt x="422782" y="62229"/>
                  </a:lnTo>
                  <a:lnTo>
                    <a:pt x="410717" y="58292"/>
                  </a:lnTo>
                  <a:close/>
                </a:path>
                <a:path w="448945" h="1308100">
                  <a:moveTo>
                    <a:pt x="436625" y="0"/>
                  </a:moveTo>
                  <a:lnTo>
                    <a:pt x="376554" y="60451"/>
                  </a:lnTo>
                  <a:lnTo>
                    <a:pt x="406725" y="70403"/>
                  </a:lnTo>
                  <a:lnTo>
                    <a:pt x="410717" y="58292"/>
                  </a:lnTo>
                  <a:lnTo>
                    <a:pt x="445141" y="58292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89573" y="183032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357" y="76179"/>
                  </a:moveTo>
                  <a:lnTo>
                    <a:pt x="31657" y="76221"/>
                  </a:lnTo>
                  <a:lnTo>
                    <a:pt x="34925" y="1293495"/>
                  </a:lnTo>
                  <a:lnTo>
                    <a:pt x="47625" y="1293495"/>
                  </a:lnTo>
                  <a:lnTo>
                    <a:pt x="44357" y="76179"/>
                  </a:lnTo>
                  <a:close/>
                </a:path>
                <a:path w="76200" h="1293495">
                  <a:moveTo>
                    <a:pt x="37846" y="0"/>
                  </a:moveTo>
                  <a:lnTo>
                    <a:pt x="0" y="76326"/>
                  </a:lnTo>
                  <a:lnTo>
                    <a:pt x="31657" y="76221"/>
                  </a:lnTo>
                  <a:lnTo>
                    <a:pt x="31623" y="63500"/>
                  </a:lnTo>
                  <a:lnTo>
                    <a:pt x="69861" y="63500"/>
                  </a:lnTo>
                  <a:lnTo>
                    <a:pt x="37846" y="0"/>
                  </a:lnTo>
                  <a:close/>
                </a:path>
                <a:path w="76200" h="1293495">
                  <a:moveTo>
                    <a:pt x="44323" y="63500"/>
                  </a:moveTo>
                  <a:lnTo>
                    <a:pt x="31623" y="63500"/>
                  </a:lnTo>
                  <a:lnTo>
                    <a:pt x="31657" y="76221"/>
                  </a:lnTo>
                  <a:lnTo>
                    <a:pt x="44357" y="76179"/>
                  </a:lnTo>
                  <a:lnTo>
                    <a:pt x="44323" y="63500"/>
                  </a:lnTo>
                  <a:close/>
                </a:path>
                <a:path w="76200" h="1293495">
                  <a:moveTo>
                    <a:pt x="69861" y="63500"/>
                  </a:moveTo>
                  <a:lnTo>
                    <a:pt x="44323" y="63500"/>
                  </a:lnTo>
                  <a:lnTo>
                    <a:pt x="44357" y="76179"/>
                  </a:lnTo>
                  <a:lnTo>
                    <a:pt x="76200" y="76073"/>
                  </a:lnTo>
                  <a:lnTo>
                    <a:pt x="69861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15735" y="1830324"/>
              <a:ext cx="455295" cy="1296035"/>
            </a:xfrm>
            <a:custGeom>
              <a:avLst/>
              <a:gdLst/>
              <a:ahLst/>
              <a:cxnLst/>
              <a:rect l="l" t="t" r="r" b="b"/>
              <a:pathLst>
                <a:path w="455295" h="1296035">
                  <a:moveTo>
                    <a:pt x="42132" y="70086"/>
                  </a:moveTo>
                  <a:lnTo>
                    <a:pt x="30071" y="74162"/>
                  </a:lnTo>
                  <a:lnTo>
                    <a:pt x="443229" y="1295527"/>
                  </a:lnTo>
                  <a:lnTo>
                    <a:pt x="455294" y="1291463"/>
                  </a:lnTo>
                  <a:lnTo>
                    <a:pt x="42132" y="70086"/>
                  </a:lnTo>
                  <a:close/>
                </a:path>
                <a:path w="455295" h="1296035">
                  <a:moveTo>
                    <a:pt x="11684" y="0"/>
                  </a:moveTo>
                  <a:lnTo>
                    <a:pt x="0" y="84327"/>
                  </a:lnTo>
                  <a:lnTo>
                    <a:pt x="30071" y="74162"/>
                  </a:lnTo>
                  <a:lnTo>
                    <a:pt x="26035" y="62229"/>
                  </a:lnTo>
                  <a:lnTo>
                    <a:pt x="38100" y="58165"/>
                  </a:lnTo>
                  <a:lnTo>
                    <a:pt x="70342" y="58165"/>
                  </a:lnTo>
                  <a:lnTo>
                    <a:pt x="11684" y="0"/>
                  </a:lnTo>
                  <a:close/>
                </a:path>
                <a:path w="455295" h="1296035">
                  <a:moveTo>
                    <a:pt x="38100" y="58165"/>
                  </a:moveTo>
                  <a:lnTo>
                    <a:pt x="26035" y="62229"/>
                  </a:lnTo>
                  <a:lnTo>
                    <a:pt x="30071" y="74162"/>
                  </a:lnTo>
                  <a:lnTo>
                    <a:pt x="42132" y="70086"/>
                  </a:lnTo>
                  <a:lnTo>
                    <a:pt x="38100" y="58165"/>
                  </a:lnTo>
                  <a:close/>
                </a:path>
                <a:path w="455295" h="1296035">
                  <a:moveTo>
                    <a:pt x="70342" y="58165"/>
                  </a:moveTo>
                  <a:lnTo>
                    <a:pt x="38100" y="58165"/>
                  </a:lnTo>
                  <a:lnTo>
                    <a:pt x="42132" y="70086"/>
                  </a:lnTo>
                  <a:lnTo>
                    <a:pt x="72136" y="59943"/>
                  </a:lnTo>
                  <a:lnTo>
                    <a:pt x="70342" y="58165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58838" y="183032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7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20" h="1296035">
                  <a:moveTo>
                    <a:pt x="448289" y="58165"/>
                  </a:moveTo>
                  <a:lnTo>
                    <a:pt x="413892" y="58165"/>
                  </a:lnTo>
                  <a:lnTo>
                    <a:pt x="425831" y="62229"/>
                  </a:lnTo>
                  <a:lnTo>
                    <a:pt x="421814" y="74197"/>
                  </a:lnTo>
                  <a:lnTo>
                    <a:pt x="451992" y="84327"/>
                  </a:lnTo>
                  <a:lnTo>
                    <a:pt x="448289" y="58165"/>
                  </a:lnTo>
                  <a:close/>
                </a:path>
                <a:path w="452120" h="1296035">
                  <a:moveTo>
                    <a:pt x="413892" y="58165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1" y="62229"/>
                  </a:lnTo>
                  <a:lnTo>
                    <a:pt x="413892" y="58165"/>
                  </a:lnTo>
                  <a:close/>
                </a:path>
                <a:path w="452120" h="1296035">
                  <a:moveTo>
                    <a:pt x="440055" y="0"/>
                  </a:moveTo>
                  <a:lnTo>
                    <a:pt x="379730" y="60071"/>
                  </a:lnTo>
                  <a:lnTo>
                    <a:pt x="409859" y="70184"/>
                  </a:lnTo>
                  <a:lnTo>
                    <a:pt x="413892" y="58165"/>
                  </a:lnTo>
                  <a:lnTo>
                    <a:pt x="448289" y="58165"/>
                  </a:lnTo>
                  <a:lnTo>
                    <a:pt x="4400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61047" y="183032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87590" y="1830324"/>
              <a:ext cx="457200" cy="1296035"/>
            </a:xfrm>
            <a:custGeom>
              <a:avLst/>
              <a:gdLst/>
              <a:ahLst/>
              <a:cxnLst/>
              <a:rect l="l" t="t" r="r" b="b"/>
              <a:pathLst>
                <a:path w="457200" h="1296035">
                  <a:moveTo>
                    <a:pt x="42090" y="70153"/>
                  </a:moveTo>
                  <a:lnTo>
                    <a:pt x="30149" y="74210"/>
                  </a:lnTo>
                  <a:lnTo>
                    <a:pt x="445134" y="1295527"/>
                  </a:lnTo>
                  <a:lnTo>
                    <a:pt x="457200" y="1291463"/>
                  </a:lnTo>
                  <a:lnTo>
                    <a:pt x="42090" y="70153"/>
                  </a:lnTo>
                  <a:close/>
                </a:path>
                <a:path w="457200" h="1296035">
                  <a:moveTo>
                    <a:pt x="11556" y="0"/>
                  </a:moveTo>
                  <a:lnTo>
                    <a:pt x="0" y="84454"/>
                  </a:lnTo>
                  <a:lnTo>
                    <a:pt x="30149" y="74210"/>
                  </a:lnTo>
                  <a:lnTo>
                    <a:pt x="26034" y="62102"/>
                  </a:lnTo>
                  <a:lnTo>
                    <a:pt x="37973" y="58038"/>
                  </a:lnTo>
                  <a:lnTo>
                    <a:pt x="70210" y="58038"/>
                  </a:lnTo>
                  <a:lnTo>
                    <a:pt x="11556" y="0"/>
                  </a:lnTo>
                  <a:close/>
                </a:path>
                <a:path w="457200" h="1296035">
                  <a:moveTo>
                    <a:pt x="37973" y="58038"/>
                  </a:moveTo>
                  <a:lnTo>
                    <a:pt x="26034" y="62102"/>
                  </a:lnTo>
                  <a:lnTo>
                    <a:pt x="30149" y="74210"/>
                  </a:lnTo>
                  <a:lnTo>
                    <a:pt x="42090" y="70153"/>
                  </a:lnTo>
                  <a:lnTo>
                    <a:pt x="37973" y="58038"/>
                  </a:lnTo>
                  <a:close/>
                </a:path>
                <a:path w="457200" h="1296035">
                  <a:moveTo>
                    <a:pt x="70210" y="58038"/>
                  </a:moveTo>
                  <a:lnTo>
                    <a:pt x="37973" y="58038"/>
                  </a:lnTo>
                  <a:lnTo>
                    <a:pt x="42090" y="70153"/>
                  </a:lnTo>
                  <a:lnTo>
                    <a:pt x="72135" y="59943"/>
                  </a:lnTo>
                  <a:lnTo>
                    <a:pt x="70210" y="5803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33614" y="183032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7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20" h="1296035">
                  <a:moveTo>
                    <a:pt x="448289" y="58165"/>
                  </a:moveTo>
                  <a:lnTo>
                    <a:pt x="413892" y="58165"/>
                  </a:lnTo>
                  <a:lnTo>
                    <a:pt x="425830" y="62229"/>
                  </a:lnTo>
                  <a:lnTo>
                    <a:pt x="421814" y="74197"/>
                  </a:lnTo>
                  <a:lnTo>
                    <a:pt x="451992" y="84327"/>
                  </a:lnTo>
                  <a:lnTo>
                    <a:pt x="448289" y="58165"/>
                  </a:lnTo>
                  <a:close/>
                </a:path>
                <a:path w="452120" h="1296035">
                  <a:moveTo>
                    <a:pt x="413892" y="58165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0" y="62229"/>
                  </a:lnTo>
                  <a:lnTo>
                    <a:pt x="413892" y="58165"/>
                  </a:lnTo>
                  <a:close/>
                </a:path>
                <a:path w="452120" h="1296035">
                  <a:moveTo>
                    <a:pt x="440054" y="0"/>
                  </a:moveTo>
                  <a:lnTo>
                    <a:pt x="379729" y="60071"/>
                  </a:lnTo>
                  <a:lnTo>
                    <a:pt x="409859" y="70184"/>
                  </a:lnTo>
                  <a:lnTo>
                    <a:pt x="413892" y="58165"/>
                  </a:lnTo>
                  <a:lnTo>
                    <a:pt x="448289" y="58165"/>
                  </a:lnTo>
                  <a:lnTo>
                    <a:pt x="4400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4300" y="183032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60461" y="183032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2134" y="70184"/>
                  </a:moveTo>
                  <a:lnTo>
                    <a:pt x="30178" y="74197"/>
                  </a:lnTo>
                  <a:lnTo>
                    <a:pt x="440055" y="1295527"/>
                  </a:lnTo>
                  <a:lnTo>
                    <a:pt x="452120" y="1291463"/>
                  </a:lnTo>
                  <a:lnTo>
                    <a:pt x="42134" y="70184"/>
                  </a:lnTo>
                  <a:close/>
                </a:path>
                <a:path w="452120" h="1296035">
                  <a:moveTo>
                    <a:pt x="11938" y="0"/>
                  </a:moveTo>
                  <a:lnTo>
                    <a:pt x="0" y="84327"/>
                  </a:lnTo>
                  <a:lnTo>
                    <a:pt x="30178" y="74197"/>
                  </a:lnTo>
                  <a:lnTo>
                    <a:pt x="26162" y="62229"/>
                  </a:lnTo>
                  <a:lnTo>
                    <a:pt x="38100" y="58165"/>
                  </a:lnTo>
                  <a:lnTo>
                    <a:pt x="70349" y="58165"/>
                  </a:lnTo>
                  <a:lnTo>
                    <a:pt x="11938" y="0"/>
                  </a:lnTo>
                  <a:close/>
                </a:path>
                <a:path w="452120" h="1296035">
                  <a:moveTo>
                    <a:pt x="38100" y="58165"/>
                  </a:moveTo>
                  <a:lnTo>
                    <a:pt x="26162" y="62229"/>
                  </a:lnTo>
                  <a:lnTo>
                    <a:pt x="30178" y="74197"/>
                  </a:lnTo>
                  <a:lnTo>
                    <a:pt x="42134" y="70184"/>
                  </a:lnTo>
                  <a:lnTo>
                    <a:pt x="38100" y="58165"/>
                  </a:lnTo>
                  <a:close/>
                </a:path>
                <a:path w="452120" h="1296035">
                  <a:moveTo>
                    <a:pt x="70349" y="58165"/>
                  </a:moveTo>
                  <a:lnTo>
                    <a:pt x="38100" y="58165"/>
                  </a:lnTo>
                  <a:lnTo>
                    <a:pt x="42134" y="70184"/>
                  </a:lnTo>
                  <a:lnTo>
                    <a:pt x="72263" y="60071"/>
                  </a:lnTo>
                  <a:lnTo>
                    <a:pt x="70349" y="58165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909573" y="1504188"/>
            <a:ext cx="2943225" cy="1943100"/>
            <a:chOff x="385572" y="1504188"/>
            <a:chExt cx="2943225" cy="1943100"/>
          </a:xfrm>
        </p:grpSpPr>
        <p:sp>
          <p:nvSpPr>
            <p:cNvPr id="36" name="object 36"/>
            <p:cNvSpPr/>
            <p:nvPr/>
          </p:nvSpPr>
          <p:spPr>
            <a:xfrm>
              <a:off x="398526" y="3129534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5" h="304800">
                  <a:moveTo>
                    <a:pt x="153161" y="0"/>
                  </a:moveTo>
                  <a:lnTo>
                    <a:pt x="104748" y="7766"/>
                  </a:lnTo>
                  <a:lnTo>
                    <a:pt x="62704" y="29394"/>
                  </a:lnTo>
                  <a:lnTo>
                    <a:pt x="29549" y="62380"/>
                  </a:lnTo>
                  <a:lnTo>
                    <a:pt x="7807" y="104217"/>
                  </a:lnTo>
                  <a:lnTo>
                    <a:pt x="0" y="152400"/>
                  </a:lnTo>
                  <a:lnTo>
                    <a:pt x="7807" y="200582"/>
                  </a:lnTo>
                  <a:lnTo>
                    <a:pt x="29549" y="242419"/>
                  </a:lnTo>
                  <a:lnTo>
                    <a:pt x="62704" y="275405"/>
                  </a:lnTo>
                  <a:lnTo>
                    <a:pt x="104748" y="297033"/>
                  </a:lnTo>
                  <a:lnTo>
                    <a:pt x="153161" y="304800"/>
                  </a:lnTo>
                  <a:lnTo>
                    <a:pt x="201575" y="297033"/>
                  </a:lnTo>
                  <a:lnTo>
                    <a:pt x="243619" y="275405"/>
                  </a:lnTo>
                  <a:lnTo>
                    <a:pt x="276774" y="242419"/>
                  </a:lnTo>
                  <a:lnTo>
                    <a:pt x="298516" y="200582"/>
                  </a:lnTo>
                  <a:lnTo>
                    <a:pt x="306324" y="152400"/>
                  </a:lnTo>
                  <a:lnTo>
                    <a:pt x="298516" y="104217"/>
                  </a:lnTo>
                  <a:lnTo>
                    <a:pt x="276774" y="62380"/>
                  </a:lnTo>
                  <a:lnTo>
                    <a:pt x="243619" y="29394"/>
                  </a:lnTo>
                  <a:lnTo>
                    <a:pt x="201575" y="7766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8526" y="3129534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5" h="304800">
                  <a:moveTo>
                    <a:pt x="0" y="152400"/>
                  </a:moveTo>
                  <a:lnTo>
                    <a:pt x="7807" y="104217"/>
                  </a:lnTo>
                  <a:lnTo>
                    <a:pt x="29549" y="62380"/>
                  </a:lnTo>
                  <a:lnTo>
                    <a:pt x="62704" y="29394"/>
                  </a:lnTo>
                  <a:lnTo>
                    <a:pt x="104748" y="7766"/>
                  </a:lnTo>
                  <a:lnTo>
                    <a:pt x="153161" y="0"/>
                  </a:lnTo>
                  <a:lnTo>
                    <a:pt x="201575" y="7766"/>
                  </a:lnTo>
                  <a:lnTo>
                    <a:pt x="243619" y="29394"/>
                  </a:lnTo>
                  <a:lnTo>
                    <a:pt x="276774" y="62380"/>
                  </a:lnTo>
                  <a:lnTo>
                    <a:pt x="298516" y="104217"/>
                  </a:lnTo>
                  <a:lnTo>
                    <a:pt x="306324" y="152400"/>
                  </a:lnTo>
                  <a:lnTo>
                    <a:pt x="298516" y="200582"/>
                  </a:lnTo>
                  <a:lnTo>
                    <a:pt x="276774" y="242419"/>
                  </a:lnTo>
                  <a:lnTo>
                    <a:pt x="243619" y="275405"/>
                  </a:lnTo>
                  <a:lnTo>
                    <a:pt x="201575" y="297033"/>
                  </a:lnTo>
                  <a:lnTo>
                    <a:pt x="153161" y="304800"/>
                  </a:lnTo>
                  <a:lnTo>
                    <a:pt x="104748" y="297033"/>
                  </a:lnTo>
                  <a:lnTo>
                    <a:pt x="62704" y="275405"/>
                  </a:lnTo>
                  <a:lnTo>
                    <a:pt x="29549" y="242419"/>
                  </a:lnTo>
                  <a:lnTo>
                    <a:pt x="7807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2866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2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4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2866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2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4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2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7205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67205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01546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01546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40457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40457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74798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74798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09138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09138" y="311581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9818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2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3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9818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2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3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2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701546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01546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74798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74798" y="151714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5655" y="1822704"/>
              <a:ext cx="449580" cy="1308100"/>
            </a:xfrm>
            <a:custGeom>
              <a:avLst/>
              <a:gdLst/>
              <a:ahLst/>
              <a:cxnLst/>
              <a:rect l="l" t="t" r="r" b="b"/>
              <a:pathLst>
                <a:path w="449580" h="1308100">
                  <a:moveTo>
                    <a:pt x="406791" y="70394"/>
                  </a:moveTo>
                  <a:lnTo>
                    <a:pt x="0" y="1304163"/>
                  </a:lnTo>
                  <a:lnTo>
                    <a:pt x="12064" y="1308100"/>
                  </a:lnTo>
                  <a:lnTo>
                    <a:pt x="418843" y="74371"/>
                  </a:lnTo>
                  <a:lnTo>
                    <a:pt x="406791" y="70394"/>
                  </a:lnTo>
                  <a:close/>
                </a:path>
                <a:path w="449580" h="1308100">
                  <a:moveTo>
                    <a:pt x="445217" y="58293"/>
                  </a:moveTo>
                  <a:lnTo>
                    <a:pt x="410781" y="58293"/>
                  </a:lnTo>
                  <a:lnTo>
                    <a:pt x="422846" y="62230"/>
                  </a:lnTo>
                  <a:lnTo>
                    <a:pt x="418843" y="74371"/>
                  </a:lnTo>
                  <a:lnTo>
                    <a:pt x="449021" y="84328"/>
                  </a:lnTo>
                  <a:lnTo>
                    <a:pt x="445217" y="58293"/>
                  </a:lnTo>
                  <a:close/>
                </a:path>
                <a:path w="449580" h="1308100">
                  <a:moveTo>
                    <a:pt x="410781" y="58293"/>
                  </a:moveTo>
                  <a:lnTo>
                    <a:pt x="406791" y="70394"/>
                  </a:lnTo>
                  <a:lnTo>
                    <a:pt x="418843" y="74371"/>
                  </a:lnTo>
                  <a:lnTo>
                    <a:pt x="422846" y="62230"/>
                  </a:lnTo>
                  <a:lnTo>
                    <a:pt x="410781" y="58293"/>
                  </a:lnTo>
                  <a:close/>
                </a:path>
                <a:path w="449580" h="1308100">
                  <a:moveTo>
                    <a:pt x="436702" y="0"/>
                  </a:moveTo>
                  <a:lnTo>
                    <a:pt x="376656" y="60451"/>
                  </a:lnTo>
                  <a:lnTo>
                    <a:pt x="406791" y="70394"/>
                  </a:lnTo>
                  <a:lnTo>
                    <a:pt x="410781" y="58293"/>
                  </a:lnTo>
                  <a:lnTo>
                    <a:pt x="445217" y="58293"/>
                  </a:lnTo>
                  <a:lnTo>
                    <a:pt x="4367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3559" y="182270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45" y="76178"/>
                  </a:moveTo>
                  <a:lnTo>
                    <a:pt x="31745" y="76221"/>
                  </a:lnTo>
                  <a:lnTo>
                    <a:pt x="34988" y="1293495"/>
                  </a:lnTo>
                  <a:lnTo>
                    <a:pt x="47688" y="1293495"/>
                  </a:lnTo>
                  <a:lnTo>
                    <a:pt x="44445" y="76178"/>
                  </a:lnTo>
                  <a:close/>
                </a:path>
                <a:path w="76200" h="1293495">
                  <a:moveTo>
                    <a:pt x="37896" y="0"/>
                  </a:moveTo>
                  <a:lnTo>
                    <a:pt x="0" y="76326"/>
                  </a:lnTo>
                  <a:lnTo>
                    <a:pt x="31745" y="76221"/>
                  </a:lnTo>
                  <a:lnTo>
                    <a:pt x="31711" y="63500"/>
                  </a:lnTo>
                  <a:lnTo>
                    <a:pt x="69869" y="63500"/>
                  </a:lnTo>
                  <a:lnTo>
                    <a:pt x="37896" y="0"/>
                  </a:lnTo>
                  <a:close/>
                </a:path>
                <a:path w="76200" h="1293495">
                  <a:moveTo>
                    <a:pt x="44411" y="63500"/>
                  </a:moveTo>
                  <a:lnTo>
                    <a:pt x="31711" y="63500"/>
                  </a:lnTo>
                  <a:lnTo>
                    <a:pt x="31745" y="76221"/>
                  </a:lnTo>
                  <a:lnTo>
                    <a:pt x="44445" y="76178"/>
                  </a:lnTo>
                  <a:lnTo>
                    <a:pt x="44411" y="63500"/>
                  </a:lnTo>
                  <a:close/>
                </a:path>
                <a:path w="76200" h="1293495">
                  <a:moveTo>
                    <a:pt x="69869" y="63500"/>
                  </a:moveTo>
                  <a:lnTo>
                    <a:pt x="44411" y="63500"/>
                  </a:lnTo>
                  <a:lnTo>
                    <a:pt x="44445" y="76178"/>
                  </a:lnTo>
                  <a:lnTo>
                    <a:pt x="76200" y="76073"/>
                  </a:lnTo>
                  <a:lnTo>
                    <a:pt x="69869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9784" y="1822704"/>
              <a:ext cx="455295" cy="1296035"/>
            </a:xfrm>
            <a:custGeom>
              <a:avLst/>
              <a:gdLst/>
              <a:ahLst/>
              <a:cxnLst/>
              <a:rect l="l" t="t" r="r" b="b"/>
              <a:pathLst>
                <a:path w="455294" h="1296035">
                  <a:moveTo>
                    <a:pt x="42078" y="70111"/>
                  </a:moveTo>
                  <a:lnTo>
                    <a:pt x="30039" y="74179"/>
                  </a:lnTo>
                  <a:lnTo>
                    <a:pt x="443217" y="1295527"/>
                  </a:lnTo>
                  <a:lnTo>
                    <a:pt x="455282" y="1291463"/>
                  </a:lnTo>
                  <a:lnTo>
                    <a:pt x="42078" y="70111"/>
                  </a:lnTo>
                  <a:close/>
                </a:path>
                <a:path w="455294" h="1296035">
                  <a:moveTo>
                    <a:pt x="11671" y="0"/>
                  </a:moveTo>
                  <a:lnTo>
                    <a:pt x="0" y="84328"/>
                  </a:lnTo>
                  <a:lnTo>
                    <a:pt x="30039" y="74179"/>
                  </a:lnTo>
                  <a:lnTo>
                    <a:pt x="25996" y="62230"/>
                  </a:lnTo>
                  <a:lnTo>
                    <a:pt x="38036" y="58166"/>
                  </a:lnTo>
                  <a:lnTo>
                    <a:pt x="70379" y="58166"/>
                  </a:lnTo>
                  <a:lnTo>
                    <a:pt x="11671" y="0"/>
                  </a:lnTo>
                  <a:close/>
                </a:path>
                <a:path w="455294" h="1296035">
                  <a:moveTo>
                    <a:pt x="38036" y="58166"/>
                  </a:moveTo>
                  <a:lnTo>
                    <a:pt x="25996" y="62230"/>
                  </a:lnTo>
                  <a:lnTo>
                    <a:pt x="30039" y="74179"/>
                  </a:lnTo>
                  <a:lnTo>
                    <a:pt x="42078" y="70111"/>
                  </a:lnTo>
                  <a:lnTo>
                    <a:pt x="38036" y="58166"/>
                  </a:lnTo>
                  <a:close/>
                </a:path>
                <a:path w="455294" h="1296035">
                  <a:moveTo>
                    <a:pt x="70379" y="58166"/>
                  </a:moveTo>
                  <a:lnTo>
                    <a:pt x="38036" y="58166"/>
                  </a:lnTo>
                  <a:lnTo>
                    <a:pt x="42078" y="70111"/>
                  </a:lnTo>
                  <a:lnTo>
                    <a:pt x="72174" y="59944"/>
                  </a:lnTo>
                  <a:lnTo>
                    <a:pt x="70379" y="5816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12875" y="182270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7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19" h="1296035">
                  <a:moveTo>
                    <a:pt x="448289" y="58166"/>
                  </a:moveTo>
                  <a:lnTo>
                    <a:pt x="413893" y="58166"/>
                  </a:lnTo>
                  <a:lnTo>
                    <a:pt x="425831" y="62230"/>
                  </a:lnTo>
                  <a:lnTo>
                    <a:pt x="421814" y="74197"/>
                  </a:lnTo>
                  <a:lnTo>
                    <a:pt x="451993" y="84328"/>
                  </a:lnTo>
                  <a:lnTo>
                    <a:pt x="448289" y="58166"/>
                  </a:lnTo>
                  <a:close/>
                </a:path>
                <a:path w="452119" h="1296035">
                  <a:moveTo>
                    <a:pt x="413893" y="58166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1" y="62230"/>
                  </a:lnTo>
                  <a:lnTo>
                    <a:pt x="413893" y="58166"/>
                  </a:lnTo>
                  <a:close/>
                </a:path>
                <a:path w="452119" h="1296035">
                  <a:moveTo>
                    <a:pt x="440055" y="0"/>
                  </a:moveTo>
                  <a:lnTo>
                    <a:pt x="379730" y="60071"/>
                  </a:lnTo>
                  <a:lnTo>
                    <a:pt x="409859" y="70184"/>
                  </a:lnTo>
                  <a:lnTo>
                    <a:pt x="413893" y="58166"/>
                  </a:lnTo>
                  <a:lnTo>
                    <a:pt x="448289" y="58166"/>
                  </a:lnTo>
                  <a:lnTo>
                    <a:pt x="44005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15083" y="182270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5F49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41627" y="1822704"/>
              <a:ext cx="457200" cy="1296035"/>
            </a:xfrm>
            <a:custGeom>
              <a:avLst/>
              <a:gdLst/>
              <a:ahLst/>
              <a:cxnLst/>
              <a:rect l="l" t="t" r="r" b="b"/>
              <a:pathLst>
                <a:path w="457200" h="1296035">
                  <a:moveTo>
                    <a:pt x="42090" y="70153"/>
                  </a:moveTo>
                  <a:lnTo>
                    <a:pt x="30149" y="74210"/>
                  </a:lnTo>
                  <a:lnTo>
                    <a:pt x="445135" y="1295527"/>
                  </a:lnTo>
                  <a:lnTo>
                    <a:pt x="457200" y="1291463"/>
                  </a:lnTo>
                  <a:lnTo>
                    <a:pt x="42090" y="70153"/>
                  </a:lnTo>
                  <a:close/>
                </a:path>
                <a:path w="457200" h="1296035">
                  <a:moveTo>
                    <a:pt x="11556" y="0"/>
                  </a:moveTo>
                  <a:lnTo>
                    <a:pt x="0" y="84455"/>
                  </a:lnTo>
                  <a:lnTo>
                    <a:pt x="30149" y="74210"/>
                  </a:lnTo>
                  <a:lnTo>
                    <a:pt x="26035" y="62103"/>
                  </a:lnTo>
                  <a:lnTo>
                    <a:pt x="37973" y="58038"/>
                  </a:lnTo>
                  <a:lnTo>
                    <a:pt x="70210" y="58038"/>
                  </a:lnTo>
                  <a:lnTo>
                    <a:pt x="11556" y="0"/>
                  </a:lnTo>
                  <a:close/>
                </a:path>
                <a:path w="457200" h="1296035">
                  <a:moveTo>
                    <a:pt x="37973" y="58038"/>
                  </a:moveTo>
                  <a:lnTo>
                    <a:pt x="26035" y="62103"/>
                  </a:lnTo>
                  <a:lnTo>
                    <a:pt x="30149" y="74210"/>
                  </a:lnTo>
                  <a:lnTo>
                    <a:pt x="42090" y="70153"/>
                  </a:lnTo>
                  <a:lnTo>
                    <a:pt x="37973" y="58038"/>
                  </a:lnTo>
                  <a:close/>
                </a:path>
                <a:path w="457200" h="1296035">
                  <a:moveTo>
                    <a:pt x="70210" y="58038"/>
                  </a:moveTo>
                  <a:lnTo>
                    <a:pt x="37973" y="58038"/>
                  </a:lnTo>
                  <a:lnTo>
                    <a:pt x="42090" y="70153"/>
                  </a:lnTo>
                  <a:lnTo>
                    <a:pt x="72136" y="59944"/>
                  </a:lnTo>
                  <a:lnTo>
                    <a:pt x="70210" y="58038"/>
                  </a:lnTo>
                  <a:close/>
                </a:path>
              </a:pathLst>
            </a:custGeom>
            <a:solidFill>
              <a:srgbClr val="9437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87651" y="182270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7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19" h="1296035">
                  <a:moveTo>
                    <a:pt x="448289" y="58166"/>
                  </a:moveTo>
                  <a:lnTo>
                    <a:pt x="413893" y="58166"/>
                  </a:lnTo>
                  <a:lnTo>
                    <a:pt x="425831" y="62230"/>
                  </a:lnTo>
                  <a:lnTo>
                    <a:pt x="421814" y="74197"/>
                  </a:lnTo>
                  <a:lnTo>
                    <a:pt x="451993" y="84328"/>
                  </a:lnTo>
                  <a:lnTo>
                    <a:pt x="448289" y="58166"/>
                  </a:lnTo>
                  <a:close/>
                </a:path>
                <a:path w="452119" h="1296035">
                  <a:moveTo>
                    <a:pt x="413893" y="58166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1" y="62230"/>
                  </a:lnTo>
                  <a:lnTo>
                    <a:pt x="413893" y="58166"/>
                  </a:lnTo>
                  <a:close/>
                </a:path>
                <a:path w="452119" h="1296035">
                  <a:moveTo>
                    <a:pt x="440055" y="0"/>
                  </a:moveTo>
                  <a:lnTo>
                    <a:pt x="379730" y="60071"/>
                  </a:lnTo>
                  <a:lnTo>
                    <a:pt x="409859" y="70184"/>
                  </a:lnTo>
                  <a:lnTo>
                    <a:pt x="413893" y="58166"/>
                  </a:lnTo>
                  <a:lnTo>
                    <a:pt x="448289" y="58166"/>
                  </a:lnTo>
                  <a:lnTo>
                    <a:pt x="44005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89860" y="1822704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16022" y="1822704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2134" y="70184"/>
                  </a:moveTo>
                  <a:lnTo>
                    <a:pt x="30178" y="74197"/>
                  </a:lnTo>
                  <a:lnTo>
                    <a:pt x="440054" y="1295527"/>
                  </a:lnTo>
                  <a:lnTo>
                    <a:pt x="452119" y="1291463"/>
                  </a:lnTo>
                  <a:lnTo>
                    <a:pt x="42134" y="70184"/>
                  </a:lnTo>
                  <a:close/>
                </a:path>
                <a:path w="452119" h="1296035">
                  <a:moveTo>
                    <a:pt x="11937" y="0"/>
                  </a:moveTo>
                  <a:lnTo>
                    <a:pt x="0" y="84328"/>
                  </a:lnTo>
                  <a:lnTo>
                    <a:pt x="30178" y="74197"/>
                  </a:lnTo>
                  <a:lnTo>
                    <a:pt x="26161" y="62230"/>
                  </a:lnTo>
                  <a:lnTo>
                    <a:pt x="38100" y="58166"/>
                  </a:lnTo>
                  <a:lnTo>
                    <a:pt x="70349" y="58166"/>
                  </a:lnTo>
                  <a:lnTo>
                    <a:pt x="11937" y="0"/>
                  </a:lnTo>
                  <a:close/>
                </a:path>
                <a:path w="452119" h="1296035">
                  <a:moveTo>
                    <a:pt x="38100" y="58166"/>
                  </a:moveTo>
                  <a:lnTo>
                    <a:pt x="26161" y="62230"/>
                  </a:lnTo>
                  <a:lnTo>
                    <a:pt x="30178" y="74197"/>
                  </a:lnTo>
                  <a:lnTo>
                    <a:pt x="42134" y="70184"/>
                  </a:lnTo>
                  <a:lnTo>
                    <a:pt x="38100" y="58166"/>
                  </a:lnTo>
                  <a:close/>
                </a:path>
                <a:path w="452119" h="1296035">
                  <a:moveTo>
                    <a:pt x="70349" y="58166"/>
                  </a:moveTo>
                  <a:lnTo>
                    <a:pt x="38100" y="58166"/>
                  </a:lnTo>
                  <a:lnTo>
                    <a:pt x="42134" y="70184"/>
                  </a:lnTo>
                  <a:lnTo>
                    <a:pt x="72262" y="60071"/>
                  </a:lnTo>
                  <a:lnTo>
                    <a:pt x="70349" y="58166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012189" y="4207382"/>
            <a:ext cx="4173220" cy="2078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#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(neurons):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7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#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5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parameters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spcBef>
                <a:spcPts val="509"/>
              </a:spcBef>
              <a:buFont typeface="Arial"/>
              <a:buChar char="–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Without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sharing: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9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spcBef>
                <a:spcPts val="480"/>
              </a:spcBef>
              <a:buFont typeface="Arial"/>
              <a:buChar char="–"/>
              <a:tabLst>
                <a:tab pos="756285" algn="l"/>
                <a:tab pos="3298190" algn="l"/>
              </a:tabLst>
            </a:pP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sharing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	3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0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91259" y="2217996"/>
            <a:ext cx="941069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8100">
              <a:spcBef>
                <a:spcPts val="509"/>
              </a:spcBef>
              <a:tabLst>
                <a:tab pos="657860" algn="l"/>
              </a:tabLst>
            </a:pPr>
            <a:r>
              <a:rPr sz="1800" spc="-25" dirty="0"/>
              <a:t>w</a:t>
            </a:r>
            <a:r>
              <a:rPr sz="1800" spc="-37" baseline="-20833" dirty="0"/>
              <a:t>1</a:t>
            </a:r>
            <a:r>
              <a:rPr sz="1800" baseline="-20833" dirty="0"/>
              <a:t>	</a:t>
            </a:r>
            <a:r>
              <a:rPr sz="1800" spc="-25" dirty="0"/>
              <a:t>w</a:t>
            </a:r>
            <a:r>
              <a:rPr sz="1800" spc="-37" baseline="-20833" dirty="0"/>
              <a:t>3</a:t>
            </a:r>
            <a:endParaRPr sz="1800" baseline="-20833"/>
          </a:p>
          <a:p>
            <a:pPr marL="396240">
              <a:spcBef>
                <a:spcPts val="414"/>
              </a:spcBef>
            </a:pPr>
            <a:r>
              <a:rPr sz="1800" spc="-25" dirty="0"/>
              <a:t>w</a:t>
            </a:r>
            <a:r>
              <a:rPr sz="1800" spc="-37" baseline="-20833" dirty="0"/>
              <a:t>2</a:t>
            </a:r>
            <a:endParaRPr sz="1800" baseline="-20833"/>
          </a:p>
        </p:txBody>
      </p:sp>
      <p:sp>
        <p:nvSpPr>
          <p:cNvPr id="67" name="object 67"/>
          <p:cNvSpPr txBox="1"/>
          <p:nvPr/>
        </p:nvSpPr>
        <p:spPr>
          <a:xfrm>
            <a:off x="2953893" y="2260855"/>
            <a:ext cx="1842135" cy="656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indent="264795">
              <a:lnSpc>
                <a:spcPct val="122200"/>
              </a:lnSpc>
              <a:spcBef>
                <a:spcPts val="100"/>
              </a:spcBef>
              <a:tabLst>
                <a:tab pos="662940" algn="l"/>
                <a:tab pos="967105" algn="l"/>
                <a:tab pos="1213485" algn="l"/>
                <a:tab pos="1545590" algn="l"/>
              </a:tabLst>
            </a:pPr>
            <a:r>
              <a:rPr sz="2700" spc="-37" baseline="3086" dirty="0"/>
              <a:t>w</a:t>
            </a:r>
            <a:r>
              <a:rPr sz="1800" spc="-37" baseline="-16203" dirty="0"/>
              <a:t>5</a:t>
            </a:r>
            <a:r>
              <a:rPr sz="1800" baseline="-16203" dirty="0"/>
              <a:t>		</a:t>
            </a:r>
            <a:r>
              <a:rPr sz="2700" spc="-37" baseline="3086" dirty="0"/>
              <a:t>w</a:t>
            </a:r>
            <a:r>
              <a:rPr sz="1800" spc="-37" baseline="-16203" dirty="0"/>
              <a:t>7</a:t>
            </a:r>
            <a:r>
              <a:rPr sz="1800" baseline="-16203" dirty="0"/>
              <a:t>		</a:t>
            </a:r>
            <a:r>
              <a:rPr sz="1800" spc="-40" dirty="0"/>
              <a:t>w</a:t>
            </a:r>
            <a:r>
              <a:rPr sz="1800" spc="-60" baseline="-20833" dirty="0"/>
              <a:t>9 </a:t>
            </a:r>
            <a:r>
              <a:rPr sz="2700" spc="-37" baseline="13888" dirty="0"/>
              <a:t>w</a:t>
            </a:r>
            <a:r>
              <a:rPr sz="1200" spc="-25" dirty="0"/>
              <a:t>4</a:t>
            </a:r>
            <a:r>
              <a:rPr sz="1200" dirty="0"/>
              <a:t>	</a:t>
            </a:r>
            <a:r>
              <a:rPr sz="2700" spc="-37" baseline="13888" dirty="0"/>
              <a:t>w</a:t>
            </a:r>
            <a:r>
              <a:rPr sz="1200" spc="-25" dirty="0"/>
              <a:t>6</a:t>
            </a:r>
            <a:r>
              <a:rPr sz="1200" dirty="0"/>
              <a:t>		</a:t>
            </a:r>
            <a:r>
              <a:rPr sz="2700" spc="-37" baseline="3086" dirty="0"/>
              <a:t>w</a:t>
            </a:r>
            <a:r>
              <a:rPr sz="1800" spc="-37" baseline="-16203" dirty="0"/>
              <a:t>8</a:t>
            </a:r>
            <a:endParaRPr sz="1800" baseline="-16203"/>
          </a:p>
        </p:txBody>
      </p:sp>
      <p:sp>
        <p:nvSpPr>
          <p:cNvPr id="68" name="object 68"/>
          <p:cNvSpPr txBox="1"/>
          <p:nvPr/>
        </p:nvSpPr>
        <p:spPr>
          <a:xfrm>
            <a:off x="1823416" y="3816222"/>
            <a:ext cx="320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Without</a:t>
            </a:r>
            <a:r>
              <a:rPr sz="2400" b="1" spc="-80" dirty="0"/>
              <a:t> </a:t>
            </a:r>
            <a:r>
              <a:rPr sz="2400" dirty="0"/>
              <a:t>weight</a:t>
            </a:r>
            <a:r>
              <a:rPr sz="2400" spc="-20" dirty="0"/>
              <a:t> </a:t>
            </a:r>
            <a:r>
              <a:rPr sz="2400" spc="-10" dirty="0"/>
              <a:t>sharing</a:t>
            </a:r>
            <a:endParaRPr sz="2400"/>
          </a:p>
        </p:txBody>
      </p:sp>
      <p:sp>
        <p:nvSpPr>
          <p:cNvPr id="69" name="object 69"/>
          <p:cNvSpPr txBox="1"/>
          <p:nvPr/>
        </p:nvSpPr>
        <p:spPr>
          <a:xfrm>
            <a:off x="7275067" y="3821429"/>
            <a:ext cx="273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With</a:t>
            </a:r>
            <a:r>
              <a:rPr sz="2400" b="1" spc="-70" dirty="0"/>
              <a:t> </a:t>
            </a:r>
            <a:r>
              <a:rPr sz="2400" dirty="0"/>
              <a:t>weight</a:t>
            </a:r>
            <a:r>
              <a:rPr sz="2400" spc="-35" dirty="0"/>
              <a:t> </a:t>
            </a:r>
            <a:r>
              <a:rPr sz="2400" spc="-10" dirty="0"/>
              <a:t>sharing</a:t>
            </a:r>
            <a:endParaRPr sz="2400" dirty="0"/>
          </a:p>
        </p:txBody>
      </p:sp>
      <p:sp>
        <p:nvSpPr>
          <p:cNvPr id="70" name="object 70"/>
          <p:cNvSpPr txBox="1"/>
          <p:nvPr/>
        </p:nvSpPr>
        <p:spPr>
          <a:xfrm>
            <a:off x="7052436" y="2277617"/>
            <a:ext cx="32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800" spc="-25" dirty="0"/>
              <a:t>w</a:t>
            </a:r>
            <a:r>
              <a:rPr sz="1800" spc="-37" baseline="-20833" dirty="0"/>
              <a:t>1</a:t>
            </a:r>
            <a:endParaRPr sz="1800" baseline="-20833"/>
          </a:p>
        </p:txBody>
      </p:sp>
      <p:sp>
        <p:nvSpPr>
          <p:cNvPr id="71" name="object 71"/>
          <p:cNvSpPr txBox="1"/>
          <p:nvPr/>
        </p:nvSpPr>
        <p:spPr>
          <a:xfrm>
            <a:off x="7398512" y="2282190"/>
            <a:ext cx="2414905" cy="642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indent="260985">
              <a:lnSpc>
                <a:spcPct val="118900"/>
              </a:lnSpc>
              <a:spcBef>
                <a:spcPts val="100"/>
              </a:spcBef>
              <a:tabLst>
                <a:tab pos="612140" algn="l"/>
                <a:tab pos="917575" algn="l"/>
                <a:tab pos="1244600" algn="l"/>
                <a:tab pos="1498600" algn="l"/>
                <a:tab pos="1857375" algn="l"/>
                <a:tab pos="2118360" algn="l"/>
              </a:tabLst>
            </a:pPr>
            <a:r>
              <a:rPr sz="2700" spc="-37" baseline="13888" dirty="0"/>
              <a:t>w</a:t>
            </a:r>
            <a:r>
              <a:rPr sz="1200" spc="-25" dirty="0"/>
              <a:t>3</a:t>
            </a:r>
            <a:r>
              <a:rPr sz="1200" dirty="0"/>
              <a:t>		</a:t>
            </a:r>
            <a:r>
              <a:rPr sz="2700" spc="-37" baseline="1543" dirty="0"/>
              <a:t>w</a:t>
            </a:r>
            <a:r>
              <a:rPr sz="1800" spc="-37" baseline="-18518" dirty="0"/>
              <a:t>2</a:t>
            </a:r>
            <a:r>
              <a:rPr sz="1800" baseline="-18518" dirty="0"/>
              <a:t>		</a:t>
            </a:r>
            <a:r>
              <a:rPr sz="2700" spc="-37" baseline="3086" dirty="0"/>
              <a:t>w</a:t>
            </a:r>
            <a:r>
              <a:rPr sz="1800" spc="-37" baseline="-16203" dirty="0"/>
              <a:t>1</a:t>
            </a:r>
            <a:r>
              <a:rPr sz="1800" baseline="-16203" dirty="0"/>
              <a:t>		</a:t>
            </a:r>
            <a:r>
              <a:rPr sz="2700" spc="-60" baseline="3086" dirty="0"/>
              <a:t>w</a:t>
            </a:r>
            <a:r>
              <a:rPr sz="1800" spc="-60" baseline="-16203" dirty="0"/>
              <a:t>3 </a:t>
            </a:r>
            <a:r>
              <a:rPr sz="2700" spc="-37" baseline="13888" dirty="0"/>
              <a:t>w</a:t>
            </a:r>
            <a:r>
              <a:rPr sz="1200" spc="-25" dirty="0"/>
              <a:t>2</a:t>
            </a:r>
            <a:r>
              <a:rPr sz="1200" dirty="0"/>
              <a:t>	</a:t>
            </a:r>
            <a:r>
              <a:rPr sz="2700" spc="-37" baseline="1543" dirty="0"/>
              <a:t>w</a:t>
            </a:r>
            <a:r>
              <a:rPr sz="1800" spc="-37" baseline="-18518" dirty="0"/>
              <a:t>1</a:t>
            </a:r>
            <a:r>
              <a:rPr sz="1800" baseline="-18518" dirty="0"/>
              <a:t>		</a:t>
            </a:r>
            <a:r>
              <a:rPr sz="2700" spc="-37" baseline="3086" dirty="0"/>
              <a:t>w</a:t>
            </a:r>
            <a:r>
              <a:rPr sz="1800" spc="-37" baseline="-13888" dirty="0"/>
              <a:t>3</a:t>
            </a:r>
            <a:r>
              <a:rPr sz="1800" baseline="-13888" dirty="0"/>
              <a:t>		</a:t>
            </a:r>
            <a:r>
              <a:rPr sz="2700" spc="-37" baseline="3086" dirty="0"/>
              <a:t>w</a:t>
            </a:r>
            <a:r>
              <a:rPr sz="1800" spc="-37" baseline="-16203" dirty="0"/>
              <a:t>2</a:t>
            </a:r>
            <a:endParaRPr sz="1800" baseline="-16203"/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0C9C0F7-A2C1-45CE-C6E7-55C005CAF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CNN</a:t>
            </a:r>
            <a:r>
              <a:rPr spc="-4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dirty="0"/>
              <a:t>multiple</a:t>
            </a:r>
            <a:r>
              <a:rPr spc="-45" dirty="0"/>
              <a:t> </a:t>
            </a:r>
            <a:r>
              <a:rPr dirty="0"/>
              <a:t>input</a:t>
            </a:r>
            <a:r>
              <a:rPr spc="-50" dirty="0"/>
              <a:t> </a:t>
            </a:r>
            <a:r>
              <a:rPr spc="-10" dirty="0"/>
              <a:t>channels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4775" y="2738651"/>
            <a:ext cx="121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Input</a:t>
            </a:r>
            <a:r>
              <a:rPr sz="2000" spc="-25" dirty="0"/>
              <a:t> </a:t>
            </a:r>
            <a:r>
              <a:rPr sz="2000" spc="-10" dirty="0"/>
              <a:t>layer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5062221" y="1144801"/>
            <a:ext cx="1453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Hidden</a:t>
            </a:r>
            <a:r>
              <a:rPr sz="2000" spc="-75" dirty="0"/>
              <a:t> </a:t>
            </a:r>
            <a:r>
              <a:rPr sz="2000" spc="-10" dirty="0"/>
              <a:t>layer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1756360" y="3836261"/>
            <a:ext cx="2835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Single</a:t>
            </a:r>
            <a:r>
              <a:rPr sz="2400" b="1" spc="-65" dirty="0"/>
              <a:t> </a:t>
            </a:r>
            <a:r>
              <a:rPr sz="2400" dirty="0"/>
              <a:t>input</a:t>
            </a:r>
            <a:r>
              <a:rPr sz="2400" spc="-25" dirty="0"/>
              <a:t> </a:t>
            </a:r>
            <a:r>
              <a:rPr sz="2400" spc="-10" dirty="0"/>
              <a:t>channel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789166" y="3836261"/>
            <a:ext cx="3222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Multiple</a:t>
            </a:r>
            <a:r>
              <a:rPr sz="2400" b="1" spc="-80" dirty="0"/>
              <a:t> </a:t>
            </a:r>
            <a:r>
              <a:rPr sz="2400" dirty="0"/>
              <a:t>input</a:t>
            </a:r>
            <a:r>
              <a:rPr sz="2400" spc="-25" dirty="0"/>
              <a:t> </a:t>
            </a:r>
            <a:r>
              <a:rPr sz="2400" spc="-10" dirty="0"/>
              <a:t>channels</a:t>
            </a:r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6813804" y="1151149"/>
            <a:ext cx="3712845" cy="2567940"/>
            <a:chOff x="5289803" y="1505711"/>
            <a:chExt cx="3712845" cy="2567940"/>
          </a:xfrm>
        </p:grpSpPr>
        <p:sp>
          <p:nvSpPr>
            <p:cNvPr id="8" name="object 8"/>
            <p:cNvSpPr/>
            <p:nvPr/>
          </p:nvSpPr>
          <p:spPr>
            <a:xfrm>
              <a:off x="6073901" y="3131058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3901" y="3131058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8241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08241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105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4105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75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75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5833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5833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50173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0173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8298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298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03669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5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03669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75397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5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75397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50173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50173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02757" y="375437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02757" y="375437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37097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153162" y="0"/>
                  </a:moveTo>
                  <a:lnTo>
                    <a:pt x="104753" y="7766"/>
                  </a:lnTo>
                  <a:lnTo>
                    <a:pt x="62709" y="29394"/>
                  </a:lnTo>
                  <a:lnTo>
                    <a:pt x="29553" y="62380"/>
                  </a:lnTo>
                  <a:lnTo>
                    <a:pt x="7808" y="104217"/>
                  </a:lnTo>
                  <a:lnTo>
                    <a:pt x="0" y="152400"/>
                  </a:lnTo>
                  <a:lnTo>
                    <a:pt x="7808" y="200582"/>
                  </a:lnTo>
                  <a:lnTo>
                    <a:pt x="29553" y="242419"/>
                  </a:lnTo>
                  <a:lnTo>
                    <a:pt x="62709" y="275405"/>
                  </a:lnTo>
                  <a:lnTo>
                    <a:pt x="104753" y="297033"/>
                  </a:lnTo>
                  <a:lnTo>
                    <a:pt x="153162" y="304800"/>
                  </a:lnTo>
                  <a:lnTo>
                    <a:pt x="201570" y="297033"/>
                  </a:lnTo>
                  <a:lnTo>
                    <a:pt x="243614" y="275405"/>
                  </a:lnTo>
                  <a:lnTo>
                    <a:pt x="276770" y="242419"/>
                  </a:lnTo>
                  <a:lnTo>
                    <a:pt x="298515" y="200582"/>
                  </a:lnTo>
                  <a:lnTo>
                    <a:pt x="306324" y="152400"/>
                  </a:lnTo>
                  <a:lnTo>
                    <a:pt x="298515" y="104217"/>
                  </a:lnTo>
                  <a:lnTo>
                    <a:pt x="276770" y="62380"/>
                  </a:lnTo>
                  <a:lnTo>
                    <a:pt x="243614" y="29394"/>
                  </a:lnTo>
                  <a:lnTo>
                    <a:pt x="201570" y="7766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37097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52400"/>
                  </a:moveTo>
                  <a:lnTo>
                    <a:pt x="7808" y="104217"/>
                  </a:lnTo>
                  <a:lnTo>
                    <a:pt x="29553" y="62380"/>
                  </a:lnTo>
                  <a:lnTo>
                    <a:pt x="62709" y="29394"/>
                  </a:lnTo>
                  <a:lnTo>
                    <a:pt x="104753" y="7766"/>
                  </a:lnTo>
                  <a:lnTo>
                    <a:pt x="153162" y="0"/>
                  </a:lnTo>
                  <a:lnTo>
                    <a:pt x="201570" y="7766"/>
                  </a:lnTo>
                  <a:lnTo>
                    <a:pt x="243614" y="29394"/>
                  </a:lnTo>
                  <a:lnTo>
                    <a:pt x="276770" y="62380"/>
                  </a:lnTo>
                  <a:lnTo>
                    <a:pt x="298515" y="104217"/>
                  </a:lnTo>
                  <a:lnTo>
                    <a:pt x="306324" y="152400"/>
                  </a:lnTo>
                  <a:lnTo>
                    <a:pt x="298515" y="200582"/>
                  </a:lnTo>
                  <a:lnTo>
                    <a:pt x="276770" y="242419"/>
                  </a:lnTo>
                  <a:lnTo>
                    <a:pt x="243614" y="275405"/>
                  </a:lnTo>
                  <a:lnTo>
                    <a:pt x="201570" y="297033"/>
                  </a:lnTo>
                  <a:lnTo>
                    <a:pt x="153162" y="304800"/>
                  </a:lnTo>
                  <a:lnTo>
                    <a:pt x="104753" y="297033"/>
                  </a:lnTo>
                  <a:lnTo>
                    <a:pt x="62709" y="275405"/>
                  </a:lnTo>
                  <a:lnTo>
                    <a:pt x="29553" y="242419"/>
                  </a:lnTo>
                  <a:lnTo>
                    <a:pt x="7808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71437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71437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05777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05777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44689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153161" y="0"/>
                  </a:moveTo>
                  <a:lnTo>
                    <a:pt x="104753" y="7766"/>
                  </a:lnTo>
                  <a:lnTo>
                    <a:pt x="62709" y="29394"/>
                  </a:lnTo>
                  <a:lnTo>
                    <a:pt x="29553" y="62380"/>
                  </a:lnTo>
                  <a:lnTo>
                    <a:pt x="7808" y="104217"/>
                  </a:lnTo>
                  <a:lnTo>
                    <a:pt x="0" y="152400"/>
                  </a:lnTo>
                  <a:lnTo>
                    <a:pt x="7808" y="200582"/>
                  </a:lnTo>
                  <a:lnTo>
                    <a:pt x="29553" y="242419"/>
                  </a:lnTo>
                  <a:lnTo>
                    <a:pt x="62709" y="275405"/>
                  </a:lnTo>
                  <a:lnTo>
                    <a:pt x="104753" y="297033"/>
                  </a:lnTo>
                  <a:lnTo>
                    <a:pt x="153161" y="304800"/>
                  </a:lnTo>
                  <a:lnTo>
                    <a:pt x="201570" y="297033"/>
                  </a:lnTo>
                  <a:lnTo>
                    <a:pt x="243614" y="275405"/>
                  </a:lnTo>
                  <a:lnTo>
                    <a:pt x="276770" y="242419"/>
                  </a:lnTo>
                  <a:lnTo>
                    <a:pt x="298515" y="200582"/>
                  </a:lnTo>
                  <a:lnTo>
                    <a:pt x="306324" y="152400"/>
                  </a:lnTo>
                  <a:lnTo>
                    <a:pt x="298515" y="104217"/>
                  </a:lnTo>
                  <a:lnTo>
                    <a:pt x="276770" y="62380"/>
                  </a:lnTo>
                  <a:lnTo>
                    <a:pt x="243614" y="29394"/>
                  </a:lnTo>
                  <a:lnTo>
                    <a:pt x="201570" y="7766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44689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52400"/>
                  </a:moveTo>
                  <a:lnTo>
                    <a:pt x="7808" y="104217"/>
                  </a:lnTo>
                  <a:lnTo>
                    <a:pt x="29553" y="62380"/>
                  </a:lnTo>
                  <a:lnTo>
                    <a:pt x="62709" y="29394"/>
                  </a:lnTo>
                  <a:lnTo>
                    <a:pt x="104753" y="7766"/>
                  </a:lnTo>
                  <a:lnTo>
                    <a:pt x="153161" y="0"/>
                  </a:lnTo>
                  <a:lnTo>
                    <a:pt x="201570" y="7766"/>
                  </a:lnTo>
                  <a:lnTo>
                    <a:pt x="243614" y="29394"/>
                  </a:lnTo>
                  <a:lnTo>
                    <a:pt x="276770" y="62380"/>
                  </a:lnTo>
                  <a:lnTo>
                    <a:pt x="298515" y="104217"/>
                  </a:lnTo>
                  <a:lnTo>
                    <a:pt x="306324" y="152400"/>
                  </a:lnTo>
                  <a:lnTo>
                    <a:pt x="298515" y="200582"/>
                  </a:lnTo>
                  <a:lnTo>
                    <a:pt x="276770" y="242419"/>
                  </a:lnTo>
                  <a:lnTo>
                    <a:pt x="243614" y="275405"/>
                  </a:lnTo>
                  <a:lnTo>
                    <a:pt x="201570" y="297033"/>
                  </a:lnTo>
                  <a:lnTo>
                    <a:pt x="153161" y="304800"/>
                  </a:lnTo>
                  <a:lnTo>
                    <a:pt x="104753" y="297033"/>
                  </a:lnTo>
                  <a:lnTo>
                    <a:pt x="62709" y="275405"/>
                  </a:lnTo>
                  <a:lnTo>
                    <a:pt x="29553" y="242419"/>
                  </a:lnTo>
                  <a:lnTo>
                    <a:pt x="7808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79029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153162" y="0"/>
                  </a:moveTo>
                  <a:lnTo>
                    <a:pt x="104753" y="7766"/>
                  </a:lnTo>
                  <a:lnTo>
                    <a:pt x="62709" y="29394"/>
                  </a:lnTo>
                  <a:lnTo>
                    <a:pt x="29553" y="62380"/>
                  </a:lnTo>
                  <a:lnTo>
                    <a:pt x="7808" y="104217"/>
                  </a:lnTo>
                  <a:lnTo>
                    <a:pt x="0" y="152400"/>
                  </a:lnTo>
                  <a:lnTo>
                    <a:pt x="7808" y="200582"/>
                  </a:lnTo>
                  <a:lnTo>
                    <a:pt x="29553" y="242419"/>
                  </a:lnTo>
                  <a:lnTo>
                    <a:pt x="62709" y="275405"/>
                  </a:lnTo>
                  <a:lnTo>
                    <a:pt x="104753" y="297033"/>
                  </a:lnTo>
                  <a:lnTo>
                    <a:pt x="153162" y="304800"/>
                  </a:lnTo>
                  <a:lnTo>
                    <a:pt x="201570" y="297033"/>
                  </a:lnTo>
                  <a:lnTo>
                    <a:pt x="243614" y="275405"/>
                  </a:lnTo>
                  <a:lnTo>
                    <a:pt x="276770" y="242419"/>
                  </a:lnTo>
                  <a:lnTo>
                    <a:pt x="298515" y="200582"/>
                  </a:lnTo>
                  <a:lnTo>
                    <a:pt x="306324" y="152400"/>
                  </a:lnTo>
                  <a:lnTo>
                    <a:pt x="298515" y="104217"/>
                  </a:lnTo>
                  <a:lnTo>
                    <a:pt x="276770" y="62380"/>
                  </a:lnTo>
                  <a:lnTo>
                    <a:pt x="243614" y="29394"/>
                  </a:lnTo>
                  <a:lnTo>
                    <a:pt x="201570" y="7766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79029" y="3742182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52400"/>
                  </a:moveTo>
                  <a:lnTo>
                    <a:pt x="7808" y="104217"/>
                  </a:lnTo>
                  <a:lnTo>
                    <a:pt x="29553" y="62380"/>
                  </a:lnTo>
                  <a:lnTo>
                    <a:pt x="62709" y="29394"/>
                  </a:lnTo>
                  <a:lnTo>
                    <a:pt x="104753" y="7766"/>
                  </a:lnTo>
                  <a:lnTo>
                    <a:pt x="153162" y="0"/>
                  </a:lnTo>
                  <a:lnTo>
                    <a:pt x="201570" y="7766"/>
                  </a:lnTo>
                  <a:lnTo>
                    <a:pt x="243614" y="29394"/>
                  </a:lnTo>
                  <a:lnTo>
                    <a:pt x="276770" y="62380"/>
                  </a:lnTo>
                  <a:lnTo>
                    <a:pt x="298515" y="104217"/>
                  </a:lnTo>
                  <a:lnTo>
                    <a:pt x="306324" y="152400"/>
                  </a:lnTo>
                  <a:lnTo>
                    <a:pt x="298515" y="200582"/>
                  </a:lnTo>
                  <a:lnTo>
                    <a:pt x="276770" y="242419"/>
                  </a:lnTo>
                  <a:lnTo>
                    <a:pt x="243614" y="275405"/>
                  </a:lnTo>
                  <a:lnTo>
                    <a:pt x="201570" y="297033"/>
                  </a:lnTo>
                  <a:lnTo>
                    <a:pt x="153162" y="304800"/>
                  </a:lnTo>
                  <a:lnTo>
                    <a:pt x="104753" y="297033"/>
                  </a:lnTo>
                  <a:lnTo>
                    <a:pt x="62709" y="275405"/>
                  </a:lnTo>
                  <a:lnTo>
                    <a:pt x="29553" y="242419"/>
                  </a:lnTo>
                  <a:lnTo>
                    <a:pt x="7808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13369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3369" y="37421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19570" y="1824227"/>
              <a:ext cx="448945" cy="1308100"/>
            </a:xfrm>
            <a:custGeom>
              <a:avLst/>
              <a:gdLst/>
              <a:ahLst/>
              <a:cxnLst/>
              <a:rect l="l" t="t" r="r" b="b"/>
              <a:pathLst>
                <a:path w="448945" h="1308100">
                  <a:moveTo>
                    <a:pt x="406725" y="70403"/>
                  </a:moveTo>
                  <a:lnTo>
                    <a:pt x="0" y="1304163"/>
                  </a:lnTo>
                  <a:lnTo>
                    <a:pt x="11937" y="1308100"/>
                  </a:lnTo>
                  <a:lnTo>
                    <a:pt x="418777" y="74377"/>
                  </a:lnTo>
                  <a:lnTo>
                    <a:pt x="406725" y="70403"/>
                  </a:lnTo>
                  <a:close/>
                </a:path>
                <a:path w="448945" h="1308100">
                  <a:moveTo>
                    <a:pt x="445141" y="58293"/>
                  </a:moveTo>
                  <a:lnTo>
                    <a:pt x="410718" y="58293"/>
                  </a:lnTo>
                  <a:lnTo>
                    <a:pt x="422782" y="62230"/>
                  </a:lnTo>
                  <a:lnTo>
                    <a:pt x="418777" y="74377"/>
                  </a:lnTo>
                  <a:lnTo>
                    <a:pt x="448945" y="84327"/>
                  </a:lnTo>
                  <a:lnTo>
                    <a:pt x="445141" y="58293"/>
                  </a:lnTo>
                  <a:close/>
                </a:path>
                <a:path w="448945" h="1308100">
                  <a:moveTo>
                    <a:pt x="410718" y="58293"/>
                  </a:moveTo>
                  <a:lnTo>
                    <a:pt x="406725" y="70403"/>
                  </a:lnTo>
                  <a:lnTo>
                    <a:pt x="418777" y="74377"/>
                  </a:lnTo>
                  <a:lnTo>
                    <a:pt x="422782" y="62230"/>
                  </a:lnTo>
                  <a:lnTo>
                    <a:pt x="410718" y="58293"/>
                  </a:lnTo>
                  <a:close/>
                </a:path>
                <a:path w="448945" h="1308100">
                  <a:moveTo>
                    <a:pt x="436625" y="0"/>
                  </a:moveTo>
                  <a:lnTo>
                    <a:pt x="376554" y="60451"/>
                  </a:lnTo>
                  <a:lnTo>
                    <a:pt x="406725" y="70403"/>
                  </a:lnTo>
                  <a:lnTo>
                    <a:pt x="410718" y="58293"/>
                  </a:lnTo>
                  <a:lnTo>
                    <a:pt x="445141" y="58293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18985" y="1824227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357" y="76179"/>
                  </a:moveTo>
                  <a:lnTo>
                    <a:pt x="31657" y="76221"/>
                  </a:lnTo>
                  <a:lnTo>
                    <a:pt x="34925" y="1293495"/>
                  </a:lnTo>
                  <a:lnTo>
                    <a:pt x="47625" y="1293495"/>
                  </a:lnTo>
                  <a:lnTo>
                    <a:pt x="44357" y="76179"/>
                  </a:lnTo>
                  <a:close/>
                </a:path>
                <a:path w="76200" h="1293495">
                  <a:moveTo>
                    <a:pt x="37846" y="0"/>
                  </a:moveTo>
                  <a:lnTo>
                    <a:pt x="0" y="76326"/>
                  </a:lnTo>
                  <a:lnTo>
                    <a:pt x="31657" y="76221"/>
                  </a:lnTo>
                  <a:lnTo>
                    <a:pt x="31623" y="63500"/>
                  </a:lnTo>
                  <a:lnTo>
                    <a:pt x="69861" y="63500"/>
                  </a:lnTo>
                  <a:lnTo>
                    <a:pt x="37846" y="0"/>
                  </a:lnTo>
                  <a:close/>
                </a:path>
                <a:path w="76200" h="1293495">
                  <a:moveTo>
                    <a:pt x="44323" y="63500"/>
                  </a:moveTo>
                  <a:lnTo>
                    <a:pt x="31623" y="63500"/>
                  </a:lnTo>
                  <a:lnTo>
                    <a:pt x="31657" y="76221"/>
                  </a:lnTo>
                  <a:lnTo>
                    <a:pt x="44357" y="76179"/>
                  </a:lnTo>
                  <a:lnTo>
                    <a:pt x="44323" y="63500"/>
                  </a:lnTo>
                  <a:close/>
                </a:path>
                <a:path w="76200" h="1293495">
                  <a:moveTo>
                    <a:pt x="69861" y="63500"/>
                  </a:moveTo>
                  <a:lnTo>
                    <a:pt x="44323" y="63500"/>
                  </a:lnTo>
                  <a:lnTo>
                    <a:pt x="44357" y="76179"/>
                  </a:lnTo>
                  <a:lnTo>
                    <a:pt x="76200" y="76073"/>
                  </a:lnTo>
                  <a:lnTo>
                    <a:pt x="69861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45147" y="1824227"/>
              <a:ext cx="455295" cy="1296035"/>
            </a:xfrm>
            <a:custGeom>
              <a:avLst/>
              <a:gdLst/>
              <a:ahLst/>
              <a:cxnLst/>
              <a:rect l="l" t="t" r="r" b="b"/>
              <a:pathLst>
                <a:path w="455295" h="1296035">
                  <a:moveTo>
                    <a:pt x="42132" y="70086"/>
                  </a:moveTo>
                  <a:lnTo>
                    <a:pt x="30071" y="74162"/>
                  </a:lnTo>
                  <a:lnTo>
                    <a:pt x="443229" y="1295527"/>
                  </a:lnTo>
                  <a:lnTo>
                    <a:pt x="455295" y="1291463"/>
                  </a:lnTo>
                  <a:lnTo>
                    <a:pt x="42132" y="70086"/>
                  </a:lnTo>
                  <a:close/>
                </a:path>
                <a:path w="455295" h="1296035">
                  <a:moveTo>
                    <a:pt x="11683" y="0"/>
                  </a:moveTo>
                  <a:lnTo>
                    <a:pt x="0" y="84327"/>
                  </a:lnTo>
                  <a:lnTo>
                    <a:pt x="30071" y="74162"/>
                  </a:lnTo>
                  <a:lnTo>
                    <a:pt x="26034" y="62230"/>
                  </a:lnTo>
                  <a:lnTo>
                    <a:pt x="38100" y="58166"/>
                  </a:lnTo>
                  <a:lnTo>
                    <a:pt x="70342" y="58166"/>
                  </a:lnTo>
                  <a:lnTo>
                    <a:pt x="11683" y="0"/>
                  </a:lnTo>
                  <a:close/>
                </a:path>
                <a:path w="455295" h="1296035">
                  <a:moveTo>
                    <a:pt x="38100" y="58166"/>
                  </a:moveTo>
                  <a:lnTo>
                    <a:pt x="26034" y="62230"/>
                  </a:lnTo>
                  <a:lnTo>
                    <a:pt x="30071" y="74162"/>
                  </a:lnTo>
                  <a:lnTo>
                    <a:pt x="42132" y="70086"/>
                  </a:lnTo>
                  <a:lnTo>
                    <a:pt x="38100" y="58166"/>
                  </a:lnTo>
                  <a:close/>
                </a:path>
                <a:path w="455295" h="1296035">
                  <a:moveTo>
                    <a:pt x="70342" y="58166"/>
                  </a:moveTo>
                  <a:lnTo>
                    <a:pt x="38100" y="58166"/>
                  </a:lnTo>
                  <a:lnTo>
                    <a:pt x="42132" y="70086"/>
                  </a:lnTo>
                  <a:lnTo>
                    <a:pt x="72135" y="59944"/>
                  </a:lnTo>
                  <a:lnTo>
                    <a:pt x="70342" y="5816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88250" y="1824227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8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20" h="1296035">
                  <a:moveTo>
                    <a:pt x="448289" y="58166"/>
                  </a:moveTo>
                  <a:lnTo>
                    <a:pt x="413893" y="58166"/>
                  </a:lnTo>
                  <a:lnTo>
                    <a:pt x="425830" y="62230"/>
                  </a:lnTo>
                  <a:lnTo>
                    <a:pt x="421814" y="74197"/>
                  </a:lnTo>
                  <a:lnTo>
                    <a:pt x="451993" y="84327"/>
                  </a:lnTo>
                  <a:lnTo>
                    <a:pt x="448289" y="58166"/>
                  </a:lnTo>
                  <a:close/>
                </a:path>
                <a:path w="452120" h="1296035">
                  <a:moveTo>
                    <a:pt x="413893" y="58166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0" y="62230"/>
                  </a:lnTo>
                  <a:lnTo>
                    <a:pt x="413893" y="58166"/>
                  </a:lnTo>
                  <a:close/>
                </a:path>
                <a:path w="452120" h="1296035">
                  <a:moveTo>
                    <a:pt x="440054" y="0"/>
                  </a:moveTo>
                  <a:lnTo>
                    <a:pt x="379729" y="60071"/>
                  </a:lnTo>
                  <a:lnTo>
                    <a:pt x="409859" y="70184"/>
                  </a:lnTo>
                  <a:lnTo>
                    <a:pt x="413893" y="58166"/>
                  </a:lnTo>
                  <a:lnTo>
                    <a:pt x="448289" y="58166"/>
                  </a:lnTo>
                  <a:lnTo>
                    <a:pt x="4400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90459" y="1824227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17002" y="1824227"/>
              <a:ext cx="457200" cy="1296035"/>
            </a:xfrm>
            <a:custGeom>
              <a:avLst/>
              <a:gdLst/>
              <a:ahLst/>
              <a:cxnLst/>
              <a:rect l="l" t="t" r="r" b="b"/>
              <a:pathLst>
                <a:path w="457200" h="1296035">
                  <a:moveTo>
                    <a:pt x="42090" y="70153"/>
                  </a:moveTo>
                  <a:lnTo>
                    <a:pt x="30149" y="74210"/>
                  </a:lnTo>
                  <a:lnTo>
                    <a:pt x="445135" y="1295527"/>
                  </a:lnTo>
                  <a:lnTo>
                    <a:pt x="457200" y="1291463"/>
                  </a:lnTo>
                  <a:lnTo>
                    <a:pt x="42090" y="70153"/>
                  </a:lnTo>
                  <a:close/>
                </a:path>
                <a:path w="457200" h="1296035">
                  <a:moveTo>
                    <a:pt x="11556" y="0"/>
                  </a:moveTo>
                  <a:lnTo>
                    <a:pt x="0" y="84455"/>
                  </a:lnTo>
                  <a:lnTo>
                    <a:pt x="30149" y="74210"/>
                  </a:lnTo>
                  <a:lnTo>
                    <a:pt x="26035" y="62102"/>
                  </a:lnTo>
                  <a:lnTo>
                    <a:pt x="37973" y="58038"/>
                  </a:lnTo>
                  <a:lnTo>
                    <a:pt x="70210" y="58038"/>
                  </a:lnTo>
                  <a:lnTo>
                    <a:pt x="11556" y="0"/>
                  </a:lnTo>
                  <a:close/>
                </a:path>
                <a:path w="457200" h="1296035">
                  <a:moveTo>
                    <a:pt x="37973" y="58038"/>
                  </a:moveTo>
                  <a:lnTo>
                    <a:pt x="26035" y="62102"/>
                  </a:lnTo>
                  <a:lnTo>
                    <a:pt x="30149" y="74210"/>
                  </a:lnTo>
                  <a:lnTo>
                    <a:pt x="42090" y="70153"/>
                  </a:lnTo>
                  <a:lnTo>
                    <a:pt x="37973" y="58038"/>
                  </a:lnTo>
                  <a:close/>
                </a:path>
                <a:path w="457200" h="1296035">
                  <a:moveTo>
                    <a:pt x="70210" y="58038"/>
                  </a:moveTo>
                  <a:lnTo>
                    <a:pt x="37973" y="58038"/>
                  </a:lnTo>
                  <a:lnTo>
                    <a:pt x="42090" y="70153"/>
                  </a:lnTo>
                  <a:lnTo>
                    <a:pt x="72136" y="59944"/>
                  </a:lnTo>
                  <a:lnTo>
                    <a:pt x="70210" y="5803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61502" y="1824227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8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20" h="1296035">
                  <a:moveTo>
                    <a:pt x="448289" y="58166"/>
                  </a:moveTo>
                  <a:lnTo>
                    <a:pt x="413893" y="58166"/>
                  </a:lnTo>
                  <a:lnTo>
                    <a:pt x="425830" y="62230"/>
                  </a:lnTo>
                  <a:lnTo>
                    <a:pt x="421814" y="74197"/>
                  </a:lnTo>
                  <a:lnTo>
                    <a:pt x="451993" y="84327"/>
                  </a:lnTo>
                  <a:lnTo>
                    <a:pt x="448289" y="58166"/>
                  </a:lnTo>
                  <a:close/>
                </a:path>
                <a:path w="452120" h="1296035">
                  <a:moveTo>
                    <a:pt x="413893" y="58166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0" y="62230"/>
                  </a:lnTo>
                  <a:lnTo>
                    <a:pt x="413893" y="58166"/>
                  </a:lnTo>
                  <a:close/>
                </a:path>
                <a:path w="452120" h="1296035">
                  <a:moveTo>
                    <a:pt x="440054" y="0"/>
                  </a:moveTo>
                  <a:lnTo>
                    <a:pt x="379729" y="60071"/>
                  </a:lnTo>
                  <a:lnTo>
                    <a:pt x="409859" y="70184"/>
                  </a:lnTo>
                  <a:lnTo>
                    <a:pt x="413893" y="58166"/>
                  </a:lnTo>
                  <a:lnTo>
                    <a:pt x="448289" y="58166"/>
                  </a:lnTo>
                  <a:lnTo>
                    <a:pt x="4400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63711" y="1824227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5"/>
                  </a:lnTo>
                  <a:lnTo>
                    <a:pt x="44450" y="1293495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89873" y="1824227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20" h="1296035">
                  <a:moveTo>
                    <a:pt x="42134" y="70184"/>
                  </a:moveTo>
                  <a:lnTo>
                    <a:pt x="30178" y="74197"/>
                  </a:lnTo>
                  <a:lnTo>
                    <a:pt x="440054" y="1295527"/>
                  </a:lnTo>
                  <a:lnTo>
                    <a:pt x="452120" y="1291463"/>
                  </a:lnTo>
                  <a:lnTo>
                    <a:pt x="42134" y="70184"/>
                  </a:lnTo>
                  <a:close/>
                </a:path>
                <a:path w="452120" h="1296035">
                  <a:moveTo>
                    <a:pt x="11937" y="0"/>
                  </a:moveTo>
                  <a:lnTo>
                    <a:pt x="0" y="84327"/>
                  </a:lnTo>
                  <a:lnTo>
                    <a:pt x="30178" y="74197"/>
                  </a:lnTo>
                  <a:lnTo>
                    <a:pt x="26161" y="62230"/>
                  </a:lnTo>
                  <a:lnTo>
                    <a:pt x="38100" y="58166"/>
                  </a:lnTo>
                  <a:lnTo>
                    <a:pt x="70349" y="58166"/>
                  </a:lnTo>
                  <a:lnTo>
                    <a:pt x="11937" y="0"/>
                  </a:lnTo>
                  <a:close/>
                </a:path>
                <a:path w="452120" h="1296035">
                  <a:moveTo>
                    <a:pt x="38100" y="58166"/>
                  </a:moveTo>
                  <a:lnTo>
                    <a:pt x="26161" y="62230"/>
                  </a:lnTo>
                  <a:lnTo>
                    <a:pt x="30178" y="74197"/>
                  </a:lnTo>
                  <a:lnTo>
                    <a:pt x="42134" y="70184"/>
                  </a:lnTo>
                  <a:lnTo>
                    <a:pt x="38100" y="58166"/>
                  </a:lnTo>
                  <a:close/>
                </a:path>
                <a:path w="452120" h="1296035">
                  <a:moveTo>
                    <a:pt x="70349" y="58166"/>
                  </a:moveTo>
                  <a:lnTo>
                    <a:pt x="38100" y="58166"/>
                  </a:lnTo>
                  <a:lnTo>
                    <a:pt x="42134" y="70184"/>
                  </a:lnTo>
                  <a:lnTo>
                    <a:pt x="72262" y="60071"/>
                  </a:lnTo>
                  <a:lnTo>
                    <a:pt x="70349" y="5816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49061" y="1824227"/>
              <a:ext cx="1207135" cy="1932939"/>
            </a:xfrm>
            <a:custGeom>
              <a:avLst/>
              <a:gdLst/>
              <a:ahLst/>
              <a:cxnLst/>
              <a:rect l="l" t="t" r="r" b="b"/>
              <a:pathLst>
                <a:path w="1207134" h="1932939">
                  <a:moveTo>
                    <a:pt x="1160912" y="61348"/>
                  </a:moveTo>
                  <a:lnTo>
                    <a:pt x="0" y="1925828"/>
                  </a:lnTo>
                  <a:lnTo>
                    <a:pt x="10667" y="1932559"/>
                  </a:lnTo>
                  <a:lnTo>
                    <a:pt x="1171710" y="68073"/>
                  </a:lnTo>
                  <a:lnTo>
                    <a:pt x="1160912" y="61348"/>
                  </a:lnTo>
                  <a:close/>
                </a:path>
                <a:path w="1207134" h="1932939">
                  <a:moveTo>
                    <a:pt x="1201859" y="50546"/>
                  </a:moveTo>
                  <a:lnTo>
                    <a:pt x="1167638" y="50546"/>
                  </a:lnTo>
                  <a:lnTo>
                    <a:pt x="1178433" y="57276"/>
                  </a:lnTo>
                  <a:lnTo>
                    <a:pt x="1171710" y="68073"/>
                  </a:lnTo>
                  <a:lnTo>
                    <a:pt x="1198626" y="84836"/>
                  </a:lnTo>
                  <a:lnTo>
                    <a:pt x="1201859" y="50546"/>
                  </a:lnTo>
                  <a:close/>
                </a:path>
                <a:path w="1207134" h="1932939">
                  <a:moveTo>
                    <a:pt x="1167638" y="50546"/>
                  </a:moveTo>
                  <a:lnTo>
                    <a:pt x="1160912" y="61348"/>
                  </a:lnTo>
                  <a:lnTo>
                    <a:pt x="1171710" y="68073"/>
                  </a:lnTo>
                  <a:lnTo>
                    <a:pt x="1178433" y="57276"/>
                  </a:lnTo>
                  <a:lnTo>
                    <a:pt x="1167638" y="50546"/>
                  </a:lnTo>
                  <a:close/>
                </a:path>
                <a:path w="1207134" h="1932939">
                  <a:moveTo>
                    <a:pt x="1206627" y="0"/>
                  </a:moveTo>
                  <a:lnTo>
                    <a:pt x="1133983" y="44576"/>
                  </a:lnTo>
                  <a:lnTo>
                    <a:pt x="1160912" y="61348"/>
                  </a:lnTo>
                  <a:lnTo>
                    <a:pt x="1167638" y="50546"/>
                  </a:lnTo>
                  <a:lnTo>
                    <a:pt x="1201859" y="50546"/>
                  </a:lnTo>
                  <a:lnTo>
                    <a:pt x="1206627" y="0"/>
                  </a:lnTo>
                  <a:close/>
                </a:path>
              </a:pathLst>
            </a:custGeom>
            <a:solidFill>
              <a:srgbClr val="E261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82893" y="1824227"/>
              <a:ext cx="780415" cy="1918970"/>
            </a:xfrm>
            <a:custGeom>
              <a:avLst/>
              <a:gdLst/>
              <a:ahLst/>
              <a:cxnLst/>
              <a:rect l="l" t="t" r="r" b="b"/>
              <a:pathLst>
                <a:path w="780415" h="1918970">
                  <a:moveTo>
                    <a:pt x="738739" y="68430"/>
                  </a:moveTo>
                  <a:lnTo>
                    <a:pt x="0" y="1914144"/>
                  </a:lnTo>
                  <a:lnTo>
                    <a:pt x="11683" y="1918970"/>
                  </a:lnTo>
                  <a:lnTo>
                    <a:pt x="750540" y="73154"/>
                  </a:lnTo>
                  <a:lnTo>
                    <a:pt x="738739" y="68430"/>
                  </a:lnTo>
                  <a:close/>
                </a:path>
                <a:path w="780415" h="1918970">
                  <a:moveTo>
                    <a:pt x="777705" y="56642"/>
                  </a:moveTo>
                  <a:lnTo>
                    <a:pt x="743457" y="56642"/>
                  </a:lnTo>
                  <a:lnTo>
                    <a:pt x="755269" y="61341"/>
                  </a:lnTo>
                  <a:lnTo>
                    <a:pt x="750540" y="73154"/>
                  </a:lnTo>
                  <a:lnTo>
                    <a:pt x="780033" y="84962"/>
                  </a:lnTo>
                  <a:lnTo>
                    <a:pt x="777705" y="56642"/>
                  </a:lnTo>
                  <a:close/>
                </a:path>
                <a:path w="780415" h="1918970">
                  <a:moveTo>
                    <a:pt x="743457" y="56642"/>
                  </a:moveTo>
                  <a:lnTo>
                    <a:pt x="738739" y="68430"/>
                  </a:lnTo>
                  <a:lnTo>
                    <a:pt x="750540" y="73154"/>
                  </a:lnTo>
                  <a:lnTo>
                    <a:pt x="755269" y="61341"/>
                  </a:lnTo>
                  <a:lnTo>
                    <a:pt x="743457" y="56642"/>
                  </a:lnTo>
                  <a:close/>
                </a:path>
                <a:path w="780415" h="1918970">
                  <a:moveTo>
                    <a:pt x="773049" y="0"/>
                  </a:moveTo>
                  <a:lnTo>
                    <a:pt x="709295" y="56642"/>
                  </a:lnTo>
                  <a:lnTo>
                    <a:pt x="738739" y="68430"/>
                  </a:lnTo>
                  <a:lnTo>
                    <a:pt x="743457" y="56642"/>
                  </a:lnTo>
                  <a:lnTo>
                    <a:pt x="777705" y="56642"/>
                  </a:lnTo>
                  <a:lnTo>
                    <a:pt x="77304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16852" y="1824227"/>
              <a:ext cx="363855" cy="1917700"/>
            </a:xfrm>
            <a:custGeom>
              <a:avLst/>
              <a:gdLst/>
              <a:ahLst/>
              <a:cxnLst/>
              <a:rect l="l" t="t" r="r" b="b"/>
              <a:pathLst>
                <a:path w="363854" h="1917700">
                  <a:moveTo>
                    <a:pt x="320013" y="74042"/>
                  </a:moveTo>
                  <a:lnTo>
                    <a:pt x="0" y="1915414"/>
                  </a:lnTo>
                  <a:lnTo>
                    <a:pt x="12446" y="1917700"/>
                  </a:lnTo>
                  <a:lnTo>
                    <a:pt x="332458" y="76211"/>
                  </a:lnTo>
                  <a:lnTo>
                    <a:pt x="320013" y="74042"/>
                  </a:lnTo>
                  <a:close/>
                </a:path>
                <a:path w="363854" h="1917700">
                  <a:moveTo>
                    <a:pt x="357698" y="61468"/>
                  </a:moveTo>
                  <a:lnTo>
                    <a:pt x="322199" y="61468"/>
                  </a:lnTo>
                  <a:lnTo>
                    <a:pt x="334645" y="63626"/>
                  </a:lnTo>
                  <a:lnTo>
                    <a:pt x="332458" y="76211"/>
                  </a:lnTo>
                  <a:lnTo>
                    <a:pt x="363727" y="81661"/>
                  </a:lnTo>
                  <a:lnTo>
                    <a:pt x="357698" y="61468"/>
                  </a:lnTo>
                  <a:close/>
                </a:path>
                <a:path w="363854" h="1917700">
                  <a:moveTo>
                    <a:pt x="322199" y="61468"/>
                  </a:moveTo>
                  <a:lnTo>
                    <a:pt x="320013" y="74042"/>
                  </a:lnTo>
                  <a:lnTo>
                    <a:pt x="332458" y="76211"/>
                  </a:lnTo>
                  <a:lnTo>
                    <a:pt x="334645" y="63626"/>
                  </a:lnTo>
                  <a:lnTo>
                    <a:pt x="322199" y="61468"/>
                  </a:lnTo>
                  <a:close/>
                </a:path>
                <a:path w="363854" h="1917700">
                  <a:moveTo>
                    <a:pt x="339344" y="0"/>
                  </a:moveTo>
                  <a:lnTo>
                    <a:pt x="288671" y="68580"/>
                  </a:lnTo>
                  <a:lnTo>
                    <a:pt x="320013" y="74042"/>
                  </a:lnTo>
                  <a:lnTo>
                    <a:pt x="322199" y="61468"/>
                  </a:lnTo>
                  <a:lnTo>
                    <a:pt x="357698" y="61468"/>
                  </a:lnTo>
                  <a:lnTo>
                    <a:pt x="3393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17741" y="1824227"/>
              <a:ext cx="1210310" cy="1920239"/>
            </a:xfrm>
            <a:custGeom>
              <a:avLst/>
              <a:gdLst/>
              <a:ahLst/>
              <a:cxnLst/>
              <a:rect l="l" t="t" r="r" b="b"/>
              <a:pathLst>
                <a:path w="1210309" h="1920239">
                  <a:moveTo>
                    <a:pt x="1164195" y="61147"/>
                  </a:moveTo>
                  <a:lnTo>
                    <a:pt x="0" y="1913128"/>
                  </a:lnTo>
                  <a:lnTo>
                    <a:pt x="10668" y="1919986"/>
                  </a:lnTo>
                  <a:lnTo>
                    <a:pt x="1174869" y="67870"/>
                  </a:lnTo>
                  <a:lnTo>
                    <a:pt x="1164195" y="61147"/>
                  </a:lnTo>
                  <a:close/>
                </a:path>
                <a:path w="1210309" h="1920239">
                  <a:moveTo>
                    <a:pt x="1205149" y="50419"/>
                  </a:moveTo>
                  <a:lnTo>
                    <a:pt x="1170939" y="50419"/>
                  </a:lnTo>
                  <a:lnTo>
                    <a:pt x="1181608" y="57150"/>
                  </a:lnTo>
                  <a:lnTo>
                    <a:pt x="1174869" y="67870"/>
                  </a:lnTo>
                  <a:lnTo>
                    <a:pt x="1201801" y="84836"/>
                  </a:lnTo>
                  <a:lnTo>
                    <a:pt x="1205149" y="50419"/>
                  </a:lnTo>
                  <a:close/>
                </a:path>
                <a:path w="1210309" h="1920239">
                  <a:moveTo>
                    <a:pt x="1170939" y="50419"/>
                  </a:moveTo>
                  <a:lnTo>
                    <a:pt x="1164195" y="61147"/>
                  </a:lnTo>
                  <a:lnTo>
                    <a:pt x="1174869" y="67870"/>
                  </a:lnTo>
                  <a:lnTo>
                    <a:pt x="1181608" y="57150"/>
                  </a:lnTo>
                  <a:lnTo>
                    <a:pt x="1170939" y="50419"/>
                  </a:lnTo>
                  <a:close/>
                </a:path>
                <a:path w="1210309" h="1920239">
                  <a:moveTo>
                    <a:pt x="1210056" y="0"/>
                  </a:moveTo>
                  <a:lnTo>
                    <a:pt x="1137285" y="44196"/>
                  </a:lnTo>
                  <a:lnTo>
                    <a:pt x="1164195" y="61147"/>
                  </a:lnTo>
                  <a:lnTo>
                    <a:pt x="1170939" y="50419"/>
                  </a:lnTo>
                  <a:lnTo>
                    <a:pt x="1205149" y="50419"/>
                  </a:lnTo>
                  <a:lnTo>
                    <a:pt x="1210056" y="0"/>
                  </a:lnTo>
                  <a:close/>
                </a:path>
              </a:pathLst>
            </a:custGeom>
            <a:solidFill>
              <a:srgbClr val="E261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51573" y="1824227"/>
              <a:ext cx="783590" cy="1918970"/>
            </a:xfrm>
            <a:custGeom>
              <a:avLst/>
              <a:gdLst/>
              <a:ahLst/>
              <a:cxnLst/>
              <a:rect l="l" t="t" r="r" b="b"/>
              <a:pathLst>
                <a:path w="783590" h="1918970">
                  <a:moveTo>
                    <a:pt x="742124" y="68359"/>
                  </a:moveTo>
                  <a:lnTo>
                    <a:pt x="0" y="1914144"/>
                  </a:lnTo>
                  <a:lnTo>
                    <a:pt x="11683" y="1918970"/>
                  </a:lnTo>
                  <a:lnTo>
                    <a:pt x="753958" y="73127"/>
                  </a:lnTo>
                  <a:lnTo>
                    <a:pt x="742124" y="68359"/>
                  </a:lnTo>
                  <a:close/>
                </a:path>
                <a:path w="783590" h="1918970">
                  <a:moveTo>
                    <a:pt x="781039" y="56514"/>
                  </a:moveTo>
                  <a:lnTo>
                    <a:pt x="746886" y="56514"/>
                  </a:lnTo>
                  <a:lnTo>
                    <a:pt x="758698" y="61341"/>
                  </a:lnTo>
                  <a:lnTo>
                    <a:pt x="753958" y="73127"/>
                  </a:lnTo>
                  <a:lnTo>
                    <a:pt x="783335" y="84962"/>
                  </a:lnTo>
                  <a:lnTo>
                    <a:pt x="781039" y="56514"/>
                  </a:lnTo>
                  <a:close/>
                </a:path>
                <a:path w="783590" h="1918970">
                  <a:moveTo>
                    <a:pt x="746886" y="56514"/>
                  </a:moveTo>
                  <a:lnTo>
                    <a:pt x="742124" y="68359"/>
                  </a:lnTo>
                  <a:lnTo>
                    <a:pt x="753958" y="73127"/>
                  </a:lnTo>
                  <a:lnTo>
                    <a:pt x="758698" y="61341"/>
                  </a:lnTo>
                  <a:lnTo>
                    <a:pt x="746886" y="56514"/>
                  </a:lnTo>
                  <a:close/>
                </a:path>
                <a:path w="783590" h="1918970">
                  <a:moveTo>
                    <a:pt x="776477" y="0"/>
                  </a:moveTo>
                  <a:lnTo>
                    <a:pt x="712724" y="56514"/>
                  </a:lnTo>
                  <a:lnTo>
                    <a:pt x="742124" y="68359"/>
                  </a:lnTo>
                  <a:lnTo>
                    <a:pt x="746886" y="56514"/>
                  </a:lnTo>
                  <a:lnTo>
                    <a:pt x="781039" y="56514"/>
                  </a:lnTo>
                  <a:lnTo>
                    <a:pt x="77647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90104" y="1824227"/>
              <a:ext cx="361950" cy="1917700"/>
            </a:xfrm>
            <a:custGeom>
              <a:avLst/>
              <a:gdLst/>
              <a:ahLst/>
              <a:cxnLst/>
              <a:rect l="l" t="t" r="r" b="b"/>
              <a:pathLst>
                <a:path w="361950" h="1917700">
                  <a:moveTo>
                    <a:pt x="318007" y="73971"/>
                  </a:moveTo>
                  <a:lnTo>
                    <a:pt x="0" y="1915414"/>
                  </a:lnTo>
                  <a:lnTo>
                    <a:pt x="12446" y="1917573"/>
                  </a:lnTo>
                  <a:lnTo>
                    <a:pt x="330577" y="76141"/>
                  </a:lnTo>
                  <a:lnTo>
                    <a:pt x="318007" y="73971"/>
                  </a:lnTo>
                  <a:close/>
                </a:path>
                <a:path w="361950" h="1917700">
                  <a:moveTo>
                    <a:pt x="355759" y="61468"/>
                  </a:moveTo>
                  <a:lnTo>
                    <a:pt x="320167" y="61468"/>
                  </a:lnTo>
                  <a:lnTo>
                    <a:pt x="332740" y="63626"/>
                  </a:lnTo>
                  <a:lnTo>
                    <a:pt x="330577" y="76141"/>
                  </a:lnTo>
                  <a:lnTo>
                    <a:pt x="361823" y="81534"/>
                  </a:lnTo>
                  <a:lnTo>
                    <a:pt x="355759" y="61468"/>
                  </a:lnTo>
                  <a:close/>
                </a:path>
                <a:path w="361950" h="1917700">
                  <a:moveTo>
                    <a:pt x="320167" y="61468"/>
                  </a:moveTo>
                  <a:lnTo>
                    <a:pt x="318007" y="73971"/>
                  </a:lnTo>
                  <a:lnTo>
                    <a:pt x="330577" y="76141"/>
                  </a:lnTo>
                  <a:lnTo>
                    <a:pt x="332740" y="63626"/>
                  </a:lnTo>
                  <a:lnTo>
                    <a:pt x="320167" y="61468"/>
                  </a:lnTo>
                  <a:close/>
                </a:path>
                <a:path w="361950" h="1917700">
                  <a:moveTo>
                    <a:pt x="337185" y="0"/>
                  </a:moveTo>
                  <a:lnTo>
                    <a:pt x="286766" y="68580"/>
                  </a:lnTo>
                  <a:lnTo>
                    <a:pt x="318007" y="73971"/>
                  </a:lnTo>
                  <a:lnTo>
                    <a:pt x="320167" y="61468"/>
                  </a:lnTo>
                  <a:lnTo>
                    <a:pt x="355759" y="61468"/>
                  </a:lnTo>
                  <a:lnTo>
                    <a:pt x="33718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90993" y="1824227"/>
              <a:ext cx="1210310" cy="1920239"/>
            </a:xfrm>
            <a:custGeom>
              <a:avLst/>
              <a:gdLst/>
              <a:ahLst/>
              <a:cxnLst/>
              <a:rect l="l" t="t" r="r" b="b"/>
              <a:pathLst>
                <a:path w="1210309" h="1920239">
                  <a:moveTo>
                    <a:pt x="1164195" y="61147"/>
                  </a:moveTo>
                  <a:lnTo>
                    <a:pt x="0" y="1913128"/>
                  </a:lnTo>
                  <a:lnTo>
                    <a:pt x="10667" y="1919986"/>
                  </a:lnTo>
                  <a:lnTo>
                    <a:pt x="1174869" y="67870"/>
                  </a:lnTo>
                  <a:lnTo>
                    <a:pt x="1164195" y="61147"/>
                  </a:lnTo>
                  <a:close/>
                </a:path>
                <a:path w="1210309" h="1920239">
                  <a:moveTo>
                    <a:pt x="1205149" y="50419"/>
                  </a:moveTo>
                  <a:lnTo>
                    <a:pt x="1170939" y="50419"/>
                  </a:lnTo>
                  <a:lnTo>
                    <a:pt x="1181607" y="57150"/>
                  </a:lnTo>
                  <a:lnTo>
                    <a:pt x="1174869" y="67870"/>
                  </a:lnTo>
                  <a:lnTo>
                    <a:pt x="1201801" y="84836"/>
                  </a:lnTo>
                  <a:lnTo>
                    <a:pt x="1205149" y="50419"/>
                  </a:lnTo>
                  <a:close/>
                </a:path>
                <a:path w="1210309" h="1920239">
                  <a:moveTo>
                    <a:pt x="1170939" y="50419"/>
                  </a:moveTo>
                  <a:lnTo>
                    <a:pt x="1164195" y="61147"/>
                  </a:lnTo>
                  <a:lnTo>
                    <a:pt x="1174869" y="67870"/>
                  </a:lnTo>
                  <a:lnTo>
                    <a:pt x="1181607" y="57150"/>
                  </a:lnTo>
                  <a:lnTo>
                    <a:pt x="1170939" y="50419"/>
                  </a:lnTo>
                  <a:close/>
                </a:path>
                <a:path w="1210309" h="1920239">
                  <a:moveTo>
                    <a:pt x="1210055" y="0"/>
                  </a:moveTo>
                  <a:lnTo>
                    <a:pt x="1137284" y="44196"/>
                  </a:lnTo>
                  <a:lnTo>
                    <a:pt x="1164195" y="61147"/>
                  </a:lnTo>
                  <a:lnTo>
                    <a:pt x="1170939" y="50419"/>
                  </a:lnTo>
                  <a:lnTo>
                    <a:pt x="1205149" y="50419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E261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24825" y="1824227"/>
              <a:ext cx="783590" cy="1918970"/>
            </a:xfrm>
            <a:custGeom>
              <a:avLst/>
              <a:gdLst/>
              <a:ahLst/>
              <a:cxnLst/>
              <a:rect l="l" t="t" r="r" b="b"/>
              <a:pathLst>
                <a:path w="783590" h="1918970">
                  <a:moveTo>
                    <a:pt x="742124" y="68359"/>
                  </a:moveTo>
                  <a:lnTo>
                    <a:pt x="0" y="1914144"/>
                  </a:lnTo>
                  <a:lnTo>
                    <a:pt x="11683" y="1918970"/>
                  </a:lnTo>
                  <a:lnTo>
                    <a:pt x="753958" y="73127"/>
                  </a:lnTo>
                  <a:lnTo>
                    <a:pt x="742124" y="68359"/>
                  </a:lnTo>
                  <a:close/>
                </a:path>
                <a:path w="783590" h="1918970">
                  <a:moveTo>
                    <a:pt x="781039" y="56514"/>
                  </a:moveTo>
                  <a:lnTo>
                    <a:pt x="746887" y="56514"/>
                  </a:lnTo>
                  <a:lnTo>
                    <a:pt x="758698" y="61341"/>
                  </a:lnTo>
                  <a:lnTo>
                    <a:pt x="753958" y="73127"/>
                  </a:lnTo>
                  <a:lnTo>
                    <a:pt x="783335" y="84962"/>
                  </a:lnTo>
                  <a:lnTo>
                    <a:pt x="781039" y="56514"/>
                  </a:lnTo>
                  <a:close/>
                </a:path>
                <a:path w="783590" h="1918970">
                  <a:moveTo>
                    <a:pt x="746887" y="56514"/>
                  </a:moveTo>
                  <a:lnTo>
                    <a:pt x="742124" y="68359"/>
                  </a:lnTo>
                  <a:lnTo>
                    <a:pt x="753958" y="73127"/>
                  </a:lnTo>
                  <a:lnTo>
                    <a:pt x="758698" y="61341"/>
                  </a:lnTo>
                  <a:lnTo>
                    <a:pt x="746887" y="56514"/>
                  </a:lnTo>
                  <a:close/>
                </a:path>
                <a:path w="783590" h="1918970">
                  <a:moveTo>
                    <a:pt x="776477" y="0"/>
                  </a:moveTo>
                  <a:lnTo>
                    <a:pt x="712724" y="56514"/>
                  </a:lnTo>
                  <a:lnTo>
                    <a:pt x="742124" y="68359"/>
                  </a:lnTo>
                  <a:lnTo>
                    <a:pt x="746887" y="56514"/>
                  </a:lnTo>
                  <a:lnTo>
                    <a:pt x="781039" y="56514"/>
                  </a:lnTo>
                  <a:lnTo>
                    <a:pt x="77647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58784" y="1824227"/>
              <a:ext cx="367030" cy="1917700"/>
            </a:xfrm>
            <a:custGeom>
              <a:avLst/>
              <a:gdLst/>
              <a:ahLst/>
              <a:cxnLst/>
              <a:rect l="l" t="t" r="r" b="b"/>
              <a:pathLst>
                <a:path w="367029" h="1917700">
                  <a:moveTo>
                    <a:pt x="323306" y="73966"/>
                  </a:moveTo>
                  <a:lnTo>
                    <a:pt x="0" y="1915414"/>
                  </a:lnTo>
                  <a:lnTo>
                    <a:pt x="12446" y="1917700"/>
                  </a:lnTo>
                  <a:lnTo>
                    <a:pt x="335747" y="76156"/>
                  </a:lnTo>
                  <a:lnTo>
                    <a:pt x="323306" y="73966"/>
                  </a:lnTo>
                  <a:close/>
                </a:path>
                <a:path w="367029" h="1917700">
                  <a:moveTo>
                    <a:pt x="361031" y="61468"/>
                  </a:moveTo>
                  <a:lnTo>
                    <a:pt x="325500" y="61468"/>
                  </a:lnTo>
                  <a:lnTo>
                    <a:pt x="337947" y="63626"/>
                  </a:lnTo>
                  <a:lnTo>
                    <a:pt x="335747" y="76156"/>
                  </a:lnTo>
                  <a:lnTo>
                    <a:pt x="367030" y="81661"/>
                  </a:lnTo>
                  <a:lnTo>
                    <a:pt x="361031" y="61468"/>
                  </a:lnTo>
                  <a:close/>
                </a:path>
                <a:path w="367029" h="1917700">
                  <a:moveTo>
                    <a:pt x="325500" y="61468"/>
                  </a:moveTo>
                  <a:lnTo>
                    <a:pt x="323306" y="73966"/>
                  </a:lnTo>
                  <a:lnTo>
                    <a:pt x="335747" y="76156"/>
                  </a:lnTo>
                  <a:lnTo>
                    <a:pt x="337947" y="63626"/>
                  </a:lnTo>
                  <a:lnTo>
                    <a:pt x="325500" y="61468"/>
                  </a:lnTo>
                  <a:close/>
                </a:path>
                <a:path w="367029" h="1917700">
                  <a:moveTo>
                    <a:pt x="342773" y="0"/>
                  </a:moveTo>
                  <a:lnTo>
                    <a:pt x="291973" y="68452"/>
                  </a:lnTo>
                  <a:lnTo>
                    <a:pt x="323306" y="73966"/>
                  </a:lnTo>
                  <a:lnTo>
                    <a:pt x="325500" y="61468"/>
                  </a:lnTo>
                  <a:lnTo>
                    <a:pt x="361031" y="61468"/>
                  </a:lnTo>
                  <a:lnTo>
                    <a:pt x="34277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623060" y="1201441"/>
            <a:ext cx="2941320" cy="1943100"/>
            <a:chOff x="99060" y="1556003"/>
            <a:chExt cx="2941320" cy="1943100"/>
          </a:xfrm>
        </p:grpSpPr>
        <p:sp>
          <p:nvSpPr>
            <p:cNvPr id="61" name="object 61"/>
            <p:cNvSpPr/>
            <p:nvPr/>
          </p:nvSpPr>
          <p:spPr>
            <a:xfrm>
              <a:off x="112014" y="3181350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5" h="304800">
                  <a:moveTo>
                    <a:pt x="153161" y="0"/>
                  </a:moveTo>
                  <a:lnTo>
                    <a:pt x="104748" y="7766"/>
                  </a:lnTo>
                  <a:lnTo>
                    <a:pt x="62704" y="29394"/>
                  </a:lnTo>
                  <a:lnTo>
                    <a:pt x="29549" y="62380"/>
                  </a:lnTo>
                  <a:lnTo>
                    <a:pt x="7807" y="104217"/>
                  </a:lnTo>
                  <a:lnTo>
                    <a:pt x="0" y="152400"/>
                  </a:lnTo>
                  <a:lnTo>
                    <a:pt x="7807" y="200582"/>
                  </a:lnTo>
                  <a:lnTo>
                    <a:pt x="29549" y="242419"/>
                  </a:lnTo>
                  <a:lnTo>
                    <a:pt x="62704" y="275405"/>
                  </a:lnTo>
                  <a:lnTo>
                    <a:pt x="104748" y="297033"/>
                  </a:lnTo>
                  <a:lnTo>
                    <a:pt x="153161" y="304800"/>
                  </a:lnTo>
                  <a:lnTo>
                    <a:pt x="201575" y="297033"/>
                  </a:lnTo>
                  <a:lnTo>
                    <a:pt x="243619" y="275405"/>
                  </a:lnTo>
                  <a:lnTo>
                    <a:pt x="276774" y="242419"/>
                  </a:lnTo>
                  <a:lnTo>
                    <a:pt x="298516" y="200582"/>
                  </a:lnTo>
                  <a:lnTo>
                    <a:pt x="306323" y="152400"/>
                  </a:lnTo>
                  <a:lnTo>
                    <a:pt x="298516" y="104217"/>
                  </a:lnTo>
                  <a:lnTo>
                    <a:pt x="276774" y="62380"/>
                  </a:lnTo>
                  <a:lnTo>
                    <a:pt x="243619" y="29394"/>
                  </a:lnTo>
                  <a:lnTo>
                    <a:pt x="201575" y="7766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2014" y="3181350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5" h="304800">
                  <a:moveTo>
                    <a:pt x="0" y="152400"/>
                  </a:moveTo>
                  <a:lnTo>
                    <a:pt x="7807" y="104217"/>
                  </a:lnTo>
                  <a:lnTo>
                    <a:pt x="29549" y="62380"/>
                  </a:lnTo>
                  <a:lnTo>
                    <a:pt x="62704" y="29394"/>
                  </a:lnTo>
                  <a:lnTo>
                    <a:pt x="104748" y="7766"/>
                  </a:lnTo>
                  <a:lnTo>
                    <a:pt x="153161" y="0"/>
                  </a:lnTo>
                  <a:lnTo>
                    <a:pt x="201575" y="7766"/>
                  </a:lnTo>
                  <a:lnTo>
                    <a:pt x="243619" y="29394"/>
                  </a:lnTo>
                  <a:lnTo>
                    <a:pt x="276774" y="62380"/>
                  </a:lnTo>
                  <a:lnTo>
                    <a:pt x="298516" y="104217"/>
                  </a:lnTo>
                  <a:lnTo>
                    <a:pt x="306323" y="152400"/>
                  </a:lnTo>
                  <a:lnTo>
                    <a:pt x="298516" y="200582"/>
                  </a:lnTo>
                  <a:lnTo>
                    <a:pt x="276774" y="242419"/>
                  </a:lnTo>
                  <a:lnTo>
                    <a:pt x="243619" y="275405"/>
                  </a:lnTo>
                  <a:lnTo>
                    <a:pt x="201575" y="297033"/>
                  </a:lnTo>
                  <a:lnTo>
                    <a:pt x="153161" y="304800"/>
                  </a:lnTo>
                  <a:lnTo>
                    <a:pt x="104748" y="297033"/>
                  </a:lnTo>
                  <a:lnTo>
                    <a:pt x="62704" y="275405"/>
                  </a:lnTo>
                  <a:lnTo>
                    <a:pt x="29549" y="242419"/>
                  </a:lnTo>
                  <a:lnTo>
                    <a:pt x="7807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6354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31" y="7808"/>
                  </a:lnTo>
                  <a:lnTo>
                    <a:pt x="62396" y="29553"/>
                  </a:lnTo>
                  <a:lnTo>
                    <a:pt x="29405" y="62709"/>
                  </a:lnTo>
                  <a:lnTo>
                    <a:pt x="7769" y="104753"/>
                  </a:lnTo>
                  <a:lnTo>
                    <a:pt x="0" y="153162"/>
                  </a:lnTo>
                  <a:lnTo>
                    <a:pt x="7769" y="201570"/>
                  </a:lnTo>
                  <a:lnTo>
                    <a:pt x="29405" y="243614"/>
                  </a:lnTo>
                  <a:lnTo>
                    <a:pt x="62396" y="276770"/>
                  </a:lnTo>
                  <a:lnTo>
                    <a:pt x="104231" y="298515"/>
                  </a:lnTo>
                  <a:lnTo>
                    <a:pt x="152400" y="306324"/>
                  </a:lnTo>
                  <a:lnTo>
                    <a:pt x="200568" y="298515"/>
                  </a:lnTo>
                  <a:lnTo>
                    <a:pt x="242403" y="276770"/>
                  </a:lnTo>
                  <a:lnTo>
                    <a:pt x="275394" y="243614"/>
                  </a:lnTo>
                  <a:lnTo>
                    <a:pt x="297030" y="201570"/>
                  </a:lnTo>
                  <a:lnTo>
                    <a:pt x="304799" y="153162"/>
                  </a:lnTo>
                  <a:lnTo>
                    <a:pt x="297030" y="104753"/>
                  </a:lnTo>
                  <a:lnTo>
                    <a:pt x="275394" y="62709"/>
                  </a:lnTo>
                  <a:lnTo>
                    <a:pt x="242403" y="29553"/>
                  </a:lnTo>
                  <a:lnTo>
                    <a:pt x="200568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6354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9" y="104753"/>
                  </a:lnTo>
                  <a:lnTo>
                    <a:pt x="29405" y="62709"/>
                  </a:lnTo>
                  <a:lnTo>
                    <a:pt x="62396" y="29553"/>
                  </a:lnTo>
                  <a:lnTo>
                    <a:pt x="104231" y="7808"/>
                  </a:lnTo>
                  <a:lnTo>
                    <a:pt x="152400" y="0"/>
                  </a:lnTo>
                  <a:lnTo>
                    <a:pt x="200568" y="7808"/>
                  </a:lnTo>
                  <a:lnTo>
                    <a:pt x="242403" y="29553"/>
                  </a:lnTo>
                  <a:lnTo>
                    <a:pt x="275394" y="62709"/>
                  </a:lnTo>
                  <a:lnTo>
                    <a:pt x="297030" y="104753"/>
                  </a:lnTo>
                  <a:lnTo>
                    <a:pt x="304799" y="153162"/>
                  </a:lnTo>
                  <a:lnTo>
                    <a:pt x="297030" y="201570"/>
                  </a:lnTo>
                  <a:lnTo>
                    <a:pt x="275394" y="243614"/>
                  </a:lnTo>
                  <a:lnTo>
                    <a:pt x="242403" y="276770"/>
                  </a:lnTo>
                  <a:lnTo>
                    <a:pt x="200568" y="298515"/>
                  </a:lnTo>
                  <a:lnTo>
                    <a:pt x="152400" y="306324"/>
                  </a:lnTo>
                  <a:lnTo>
                    <a:pt x="104231" y="298515"/>
                  </a:lnTo>
                  <a:lnTo>
                    <a:pt x="62396" y="276770"/>
                  </a:lnTo>
                  <a:lnTo>
                    <a:pt x="29405" y="243614"/>
                  </a:lnTo>
                  <a:lnTo>
                    <a:pt x="7769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0693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31" y="7808"/>
                  </a:lnTo>
                  <a:lnTo>
                    <a:pt x="62396" y="29553"/>
                  </a:lnTo>
                  <a:lnTo>
                    <a:pt x="29405" y="62709"/>
                  </a:lnTo>
                  <a:lnTo>
                    <a:pt x="7769" y="104753"/>
                  </a:lnTo>
                  <a:lnTo>
                    <a:pt x="0" y="153162"/>
                  </a:lnTo>
                  <a:lnTo>
                    <a:pt x="7769" y="201570"/>
                  </a:lnTo>
                  <a:lnTo>
                    <a:pt x="29405" y="243614"/>
                  </a:lnTo>
                  <a:lnTo>
                    <a:pt x="62396" y="276770"/>
                  </a:lnTo>
                  <a:lnTo>
                    <a:pt x="104231" y="298515"/>
                  </a:lnTo>
                  <a:lnTo>
                    <a:pt x="152400" y="306324"/>
                  </a:lnTo>
                  <a:lnTo>
                    <a:pt x="200568" y="298515"/>
                  </a:lnTo>
                  <a:lnTo>
                    <a:pt x="242403" y="276770"/>
                  </a:lnTo>
                  <a:lnTo>
                    <a:pt x="275394" y="243614"/>
                  </a:lnTo>
                  <a:lnTo>
                    <a:pt x="297030" y="201570"/>
                  </a:lnTo>
                  <a:lnTo>
                    <a:pt x="304800" y="153162"/>
                  </a:lnTo>
                  <a:lnTo>
                    <a:pt x="297030" y="104753"/>
                  </a:lnTo>
                  <a:lnTo>
                    <a:pt x="275394" y="62709"/>
                  </a:lnTo>
                  <a:lnTo>
                    <a:pt x="242403" y="29553"/>
                  </a:lnTo>
                  <a:lnTo>
                    <a:pt x="200568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80693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9" y="104753"/>
                  </a:lnTo>
                  <a:lnTo>
                    <a:pt x="29405" y="62709"/>
                  </a:lnTo>
                  <a:lnTo>
                    <a:pt x="62396" y="29553"/>
                  </a:lnTo>
                  <a:lnTo>
                    <a:pt x="104231" y="7808"/>
                  </a:lnTo>
                  <a:lnTo>
                    <a:pt x="152400" y="0"/>
                  </a:lnTo>
                  <a:lnTo>
                    <a:pt x="200568" y="7808"/>
                  </a:lnTo>
                  <a:lnTo>
                    <a:pt x="242403" y="29553"/>
                  </a:lnTo>
                  <a:lnTo>
                    <a:pt x="275394" y="62709"/>
                  </a:lnTo>
                  <a:lnTo>
                    <a:pt x="297030" y="104753"/>
                  </a:lnTo>
                  <a:lnTo>
                    <a:pt x="304800" y="153162"/>
                  </a:lnTo>
                  <a:lnTo>
                    <a:pt x="297030" y="201570"/>
                  </a:lnTo>
                  <a:lnTo>
                    <a:pt x="275394" y="243614"/>
                  </a:lnTo>
                  <a:lnTo>
                    <a:pt x="242403" y="276770"/>
                  </a:lnTo>
                  <a:lnTo>
                    <a:pt x="200568" y="298515"/>
                  </a:lnTo>
                  <a:lnTo>
                    <a:pt x="152400" y="306324"/>
                  </a:lnTo>
                  <a:lnTo>
                    <a:pt x="104231" y="298515"/>
                  </a:lnTo>
                  <a:lnTo>
                    <a:pt x="62396" y="276770"/>
                  </a:lnTo>
                  <a:lnTo>
                    <a:pt x="29405" y="243614"/>
                  </a:lnTo>
                  <a:lnTo>
                    <a:pt x="7769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13510" y="316763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3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13510" y="316763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3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53945" y="316763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53945" y="3167633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88286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88286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22626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22626" y="3167633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41782" y="156895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2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4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1782" y="156895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2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4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2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13510" y="156895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3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13510" y="156895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3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88286" y="1568957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88286" y="1568957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7619" y="1874519"/>
              <a:ext cx="449580" cy="1308100"/>
            </a:xfrm>
            <a:custGeom>
              <a:avLst/>
              <a:gdLst/>
              <a:ahLst/>
              <a:cxnLst/>
              <a:rect l="l" t="t" r="r" b="b"/>
              <a:pathLst>
                <a:path w="449580" h="1308100">
                  <a:moveTo>
                    <a:pt x="406791" y="70394"/>
                  </a:moveTo>
                  <a:lnTo>
                    <a:pt x="0" y="1304163"/>
                  </a:lnTo>
                  <a:lnTo>
                    <a:pt x="12064" y="1308100"/>
                  </a:lnTo>
                  <a:lnTo>
                    <a:pt x="418843" y="74371"/>
                  </a:lnTo>
                  <a:lnTo>
                    <a:pt x="406791" y="70394"/>
                  </a:lnTo>
                  <a:close/>
                </a:path>
                <a:path w="449580" h="1308100">
                  <a:moveTo>
                    <a:pt x="445217" y="58292"/>
                  </a:moveTo>
                  <a:lnTo>
                    <a:pt x="410781" y="58292"/>
                  </a:lnTo>
                  <a:lnTo>
                    <a:pt x="422846" y="62229"/>
                  </a:lnTo>
                  <a:lnTo>
                    <a:pt x="418843" y="74371"/>
                  </a:lnTo>
                  <a:lnTo>
                    <a:pt x="449021" y="84327"/>
                  </a:lnTo>
                  <a:lnTo>
                    <a:pt x="445217" y="58292"/>
                  </a:lnTo>
                  <a:close/>
                </a:path>
                <a:path w="449580" h="1308100">
                  <a:moveTo>
                    <a:pt x="410781" y="58292"/>
                  </a:moveTo>
                  <a:lnTo>
                    <a:pt x="406791" y="70394"/>
                  </a:lnTo>
                  <a:lnTo>
                    <a:pt x="418843" y="74371"/>
                  </a:lnTo>
                  <a:lnTo>
                    <a:pt x="422846" y="62229"/>
                  </a:lnTo>
                  <a:lnTo>
                    <a:pt x="410781" y="58292"/>
                  </a:lnTo>
                  <a:close/>
                </a:path>
                <a:path w="449580" h="1308100">
                  <a:moveTo>
                    <a:pt x="436702" y="0"/>
                  </a:moveTo>
                  <a:lnTo>
                    <a:pt x="376656" y="60451"/>
                  </a:lnTo>
                  <a:lnTo>
                    <a:pt x="406791" y="70394"/>
                  </a:lnTo>
                  <a:lnTo>
                    <a:pt x="410781" y="58292"/>
                  </a:lnTo>
                  <a:lnTo>
                    <a:pt x="445217" y="58292"/>
                  </a:lnTo>
                  <a:lnTo>
                    <a:pt x="4367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7047" y="1874519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45" y="76178"/>
                  </a:moveTo>
                  <a:lnTo>
                    <a:pt x="31745" y="76221"/>
                  </a:lnTo>
                  <a:lnTo>
                    <a:pt x="34988" y="1293494"/>
                  </a:lnTo>
                  <a:lnTo>
                    <a:pt x="47688" y="1293494"/>
                  </a:lnTo>
                  <a:lnTo>
                    <a:pt x="44445" y="76178"/>
                  </a:lnTo>
                  <a:close/>
                </a:path>
                <a:path w="76200" h="1293495">
                  <a:moveTo>
                    <a:pt x="37896" y="0"/>
                  </a:moveTo>
                  <a:lnTo>
                    <a:pt x="0" y="76326"/>
                  </a:lnTo>
                  <a:lnTo>
                    <a:pt x="31745" y="76221"/>
                  </a:lnTo>
                  <a:lnTo>
                    <a:pt x="31711" y="63500"/>
                  </a:lnTo>
                  <a:lnTo>
                    <a:pt x="69869" y="63500"/>
                  </a:lnTo>
                  <a:lnTo>
                    <a:pt x="37896" y="0"/>
                  </a:lnTo>
                  <a:close/>
                </a:path>
                <a:path w="76200" h="1293495">
                  <a:moveTo>
                    <a:pt x="44411" y="63500"/>
                  </a:moveTo>
                  <a:lnTo>
                    <a:pt x="31711" y="63500"/>
                  </a:lnTo>
                  <a:lnTo>
                    <a:pt x="31745" y="76221"/>
                  </a:lnTo>
                  <a:lnTo>
                    <a:pt x="44445" y="76178"/>
                  </a:lnTo>
                  <a:lnTo>
                    <a:pt x="44411" y="63500"/>
                  </a:lnTo>
                  <a:close/>
                </a:path>
                <a:path w="76200" h="1293495">
                  <a:moveTo>
                    <a:pt x="69869" y="63500"/>
                  </a:moveTo>
                  <a:lnTo>
                    <a:pt x="44411" y="63500"/>
                  </a:lnTo>
                  <a:lnTo>
                    <a:pt x="44445" y="76178"/>
                  </a:lnTo>
                  <a:lnTo>
                    <a:pt x="76200" y="76072"/>
                  </a:lnTo>
                  <a:lnTo>
                    <a:pt x="69869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3272" y="1874519"/>
              <a:ext cx="455295" cy="1296035"/>
            </a:xfrm>
            <a:custGeom>
              <a:avLst/>
              <a:gdLst/>
              <a:ahLst/>
              <a:cxnLst/>
              <a:rect l="l" t="t" r="r" b="b"/>
              <a:pathLst>
                <a:path w="455294" h="1296035">
                  <a:moveTo>
                    <a:pt x="42077" y="70112"/>
                  </a:moveTo>
                  <a:lnTo>
                    <a:pt x="30039" y="74179"/>
                  </a:lnTo>
                  <a:lnTo>
                    <a:pt x="443204" y="1295527"/>
                  </a:lnTo>
                  <a:lnTo>
                    <a:pt x="455231" y="1291463"/>
                  </a:lnTo>
                  <a:lnTo>
                    <a:pt x="42077" y="70112"/>
                  </a:lnTo>
                  <a:close/>
                </a:path>
                <a:path w="455294" h="1296035">
                  <a:moveTo>
                    <a:pt x="11671" y="0"/>
                  </a:moveTo>
                  <a:lnTo>
                    <a:pt x="0" y="84327"/>
                  </a:lnTo>
                  <a:lnTo>
                    <a:pt x="30039" y="74179"/>
                  </a:lnTo>
                  <a:lnTo>
                    <a:pt x="25996" y="62229"/>
                  </a:lnTo>
                  <a:lnTo>
                    <a:pt x="38036" y="58165"/>
                  </a:lnTo>
                  <a:lnTo>
                    <a:pt x="70379" y="58165"/>
                  </a:lnTo>
                  <a:lnTo>
                    <a:pt x="11671" y="0"/>
                  </a:lnTo>
                  <a:close/>
                </a:path>
                <a:path w="455294" h="1296035">
                  <a:moveTo>
                    <a:pt x="38036" y="58165"/>
                  </a:moveTo>
                  <a:lnTo>
                    <a:pt x="25996" y="62229"/>
                  </a:lnTo>
                  <a:lnTo>
                    <a:pt x="30039" y="74179"/>
                  </a:lnTo>
                  <a:lnTo>
                    <a:pt x="42077" y="70112"/>
                  </a:lnTo>
                  <a:lnTo>
                    <a:pt x="38036" y="58165"/>
                  </a:lnTo>
                  <a:close/>
                </a:path>
                <a:path w="455294" h="1296035">
                  <a:moveTo>
                    <a:pt x="70379" y="58165"/>
                  </a:moveTo>
                  <a:lnTo>
                    <a:pt x="38036" y="58165"/>
                  </a:lnTo>
                  <a:lnTo>
                    <a:pt x="42077" y="70112"/>
                  </a:lnTo>
                  <a:lnTo>
                    <a:pt x="72174" y="59943"/>
                  </a:lnTo>
                  <a:lnTo>
                    <a:pt x="70379" y="58165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26312" y="1874519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09909" y="70184"/>
                  </a:moveTo>
                  <a:lnTo>
                    <a:pt x="0" y="1291463"/>
                  </a:lnTo>
                  <a:lnTo>
                    <a:pt x="12039" y="1295527"/>
                  </a:lnTo>
                  <a:lnTo>
                    <a:pt x="421865" y="74197"/>
                  </a:lnTo>
                  <a:lnTo>
                    <a:pt x="409909" y="70184"/>
                  </a:lnTo>
                  <a:close/>
                </a:path>
                <a:path w="452119" h="1296035">
                  <a:moveTo>
                    <a:pt x="448340" y="58165"/>
                  </a:moveTo>
                  <a:lnTo>
                    <a:pt x="413943" y="58165"/>
                  </a:lnTo>
                  <a:lnTo>
                    <a:pt x="425881" y="62229"/>
                  </a:lnTo>
                  <a:lnTo>
                    <a:pt x="421865" y="74197"/>
                  </a:lnTo>
                  <a:lnTo>
                    <a:pt x="452043" y="84327"/>
                  </a:lnTo>
                  <a:lnTo>
                    <a:pt x="448340" y="58165"/>
                  </a:lnTo>
                  <a:close/>
                </a:path>
                <a:path w="452119" h="1296035">
                  <a:moveTo>
                    <a:pt x="413943" y="58165"/>
                  </a:moveTo>
                  <a:lnTo>
                    <a:pt x="409909" y="70184"/>
                  </a:lnTo>
                  <a:lnTo>
                    <a:pt x="421865" y="74197"/>
                  </a:lnTo>
                  <a:lnTo>
                    <a:pt x="425881" y="62229"/>
                  </a:lnTo>
                  <a:lnTo>
                    <a:pt x="413943" y="58165"/>
                  </a:lnTo>
                  <a:close/>
                </a:path>
                <a:path w="452119" h="1296035">
                  <a:moveTo>
                    <a:pt x="440105" y="0"/>
                  </a:moveTo>
                  <a:lnTo>
                    <a:pt x="379780" y="60070"/>
                  </a:lnTo>
                  <a:lnTo>
                    <a:pt x="409909" y="70184"/>
                  </a:lnTo>
                  <a:lnTo>
                    <a:pt x="413943" y="58165"/>
                  </a:lnTo>
                  <a:lnTo>
                    <a:pt x="448340" y="58165"/>
                  </a:lnTo>
                  <a:lnTo>
                    <a:pt x="4401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28571" y="1874519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4"/>
                  </a:lnTo>
                  <a:lnTo>
                    <a:pt x="44450" y="1293494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55115" y="1874519"/>
              <a:ext cx="457200" cy="1296035"/>
            </a:xfrm>
            <a:custGeom>
              <a:avLst/>
              <a:gdLst/>
              <a:ahLst/>
              <a:cxnLst/>
              <a:rect l="l" t="t" r="r" b="b"/>
              <a:pathLst>
                <a:path w="457200" h="1296035">
                  <a:moveTo>
                    <a:pt x="42090" y="70153"/>
                  </a:moveTo>
                  <a:lnTo>
                    <a:pt x="30149" y="74210"/>
                  </a:lnTo>
                  <a:lnTo>
                    <a:pt x="445134" y="1295527"/>
                  </a:lnTo>
                  <a:lnTo>
                    <a:pt x="457199" y="1291463"/>
                  </a:lnTo>
                  <a:lnTo>
                    <a:pt x="42090" y="70153"/>
                  </a:lnTo>
                  <a:close/>
                </a:path>
                <a:path w="457200" h="1296035">
                  <a:moveTo>
                    <a:pt x="11556" y="0"/>
                  </a:moveTo>
                  <a:lnTo>
                    <a:pt x="0" y="84454"/>
                  </a:lnTo>
                  <a:lnTo>
                    <a:pt x="30149" y="74210"/>
                  </a:lnTo>
                  <a:lnTo>
                    <a:pt x="26034" y="62102"/>
                  </a:lnTo>
                  <a:lnTo>
                    <a:pt x="37972" y="58038"/>
                  </a:lnTo>
                  <a:lnTo>
                    <a:pt x="70210" y="58038"/>
                  </a:lnTo>
                  <a:lnTo>
                    <a:pt x="11556" y="0"/>
                  </a:lnTo>
                  <a:close/>
                </a:path>
                <a:path w="457200" h="1296035">
                  <a:moveTo>
                    <a:pt x="37972" y="58038"/>
                  </a:moveTo>
                  <a:lnTo>
                    <a:pt x="26034" y="62102"/>
                  </a:lnTo>
                  <a:lnTo>
                    <a:pt x="30149" y="74210"/>
                  </a:lnTo>
                  <a:lnTo>
                    <a:pt x="42090" y="70153"/>
                  </a:lnTo>
                  <a:lnTo>
                    <a:pt x="37972" y="58038"/>
                  </a:lnTo>
                  <a:close/>
                </a:path>
                <a:path w="457200" h="1296035">
                  <a:moveTo>
                    <a:pt x="70210" y="58038"/>
                  </a:moveTo>
                  <a:lnTo>
                    <a:pt x="37972" y="58038"/>
                  </a:lnTo>
                  <a:lnTo>
                    <a:pt x="42090" y="70153"/>
                  </a:lnTo>
                  <a:lnTo>
                    <a:pt x="72135" y="59943"/>
                  </a:lnTo>
                  <a:lnTo>
                    <a:pt x="70210" y="5803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999614" y="1874519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09859" y="70184"/>
                  </a:moveTo>
                  <a:lnTo>
                    <a:pt x="0" y="1291463"/>
                  </a:lnTo>
                  <a:lnTo>
                    <a:pt x="11937" y="1295527"/>
                  </a:lnTo>
                  <a:lnTo>
                    <a:pt x="421814" y="74197"/>
                  </a:lnTo>
                  <a:lnTo>
                    <a:pt x="409859" y="70184"/>
                  </a:lnTo>
                  <a:close/>
                </a:path>
                <a:path w="452119" h="1296035">
                  <a:moveTo>
                    <a:pt x="448289" y="58165"/>
                  </a:moveTo>
                  <a:lnTo>
                    <a:pt x="413893" y="58165"/>
                  </a:lnTo>
                  <a:lnTo>
                    <a:pt x="425831" y="62229"/>
                  </a:lnTo>
                  <a:lnTo>
                    <a:pt x="421814" y="74197"/>
                  </a:lnTo>
                  <a:lnTo>
                    <a:pt x="451993" y="84327"/>
                  </a:lnTo>
                  <a:lnTo>
                    <a:pt x="448289" y="58165"/>
                  </a:lnTo>
                  <a:close/>
                </a:path>
                <a:path w="452119" h="1296035">
                  <a:moveTo>
                    <a:pt x="413893" y="58165"/>
                  </a:moveTo>
                  <a:lnTo>
                    <a:pt x="409859" y="70184"/>
                  </a:lnTo>
                  <a:lnTo>
                    <a:pt x="421814" y="74197"/>
                  </a:lnTo>
                  <a:lnTo>
                    <a:pt x="425831" y="62229"/>
                  </a:lnTo>
                  <a:lnTo>
                    <a:pt x="413893" y="58165"/>
                  </a:lnTo>
                  <a:close/>
                </a:path>
                <a:path w="452119" h="1296035">
                  <a:moveTo>
                    <a:pt x="440055" y="0"/>
                  </a:moveTo>
                  <a:lnTo>
                    <a:pt x="379730" y="60070"/>
                  </a:lnTo>
                  <a:lnTo>
                    <a:pt x="409859" y="70184"/>
                  </a:lnTo>
                  <a:lnTo>
                    <a:pt x="413893" y="58165"/>
                  </a:lnTo>
                  <a:lnTo>
                    <a:pt x="448289" y="58165"/>
                  </a:lnTo>
                  <a:lnTo>
                    <a:pt x="4400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01824" y="1874519"/>
              <a:ext cx="76200" cy="1293495"/>
            </a:xfrm>
            <a:custGeom>
              <a:avLst/>
              <a:gdLst/>
              <a:ahLst/>
              <a:cxnLst/>
              <a:rect l="l" t="t" r="r" b="b"/>
              <a:pathLst>
                <a:path w="76200" h="129349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293494"/>
                  </a:lnTo>
                  <a:lnTo>
                    <a:pt x="44450" y="1293494"/>
                  </a:lnTo>
                  <a:lnTo>
                    <a:pt x="44450" y="63500"/>
                  </a:lnTo>
                  <a:close/>
                </a:path>
                <a:path w="76200" h="129349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9349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27986" y="1874519"/>
              <a:ext cx="452120" cy="1296035"/>
            </a:xfrm>
            <a:custGeom>
              <a:avLst/>
              <a:gdLst/>
              <a:ahLst/>
              <a:cxnLst/>
              <a:rect l="l" t="t" r="r" b="b"/>
              <a:pathLst>
                <a:path w="452119" h="1296035">
                  <a:moveTo>
                    <a:pt x="42134" y="70184"/>
                  </a:moveTo>
                  <a:lnTo>
                    <a:pt x="30178" y="74197"/>
                  </a:lnTo>
                  <a:lnTo>
                    <a:pt x="440055" y="1295527"/>
                  </a:lnTo>
                  <a:lnTo>
                    <a:pt x="452119" y="1291463"/>
                  </a:lnTo>
                  <a:lnTo>
                    <a:pt x="42134" y="70184"/>
                  </a:lnTo>
                  <a:close/>
                </a:path>
                <a:path w="452119" h="1296035">
                  <a:moveTo>
                    <a:pt x="11937" y="0"/>
                  </a:moveTo>
                  <a:lnTo>
                    <a:pt x="0" y="84327"/>
                  </a:lnTo>
                  <a:lnTo>
                    <a:pt x="30178" y="74197"/>
                  </a:lnTo>
                  <a:lnTo>
                    <a:pt x="26162" y="62229"/>
                  </a:lnTo>
                  <a:lnTo>
                    <a:pt x="38100" y="58165"/>
                  </a:lnTo>
                  <a:lnTo>
                    <a:pt x="70349" y="58165"/>
                  </a:lnTo>
                  <a:lnTo>
                    <a:pt x="11937" y="0"/>
                  </a:lnTo>
                  <a:close/>
                </a:path>
                <a:path w="452119" h="1296035">
                  <a:moveTo>
                    <a:pt x="38100" y="58165"/>
                  </a:moveTo>
                  <a:lnTo>
                    <a:pt x="26162" y="62229"/>
                  </a:lnTo>
                  <a:lnTo>
                    <a:pt x="30178" y="74197"/>
                  </a:lnTo>
                  <a:lnTo>
                    <a:pt x="42134" y="70184"/>
                  </a:lnTo>
                  <a:lnTo>
                    <a:pt x="38100" y="58165"/>
                  </a:lnTo>
                  <a:close/>
                </a:path>
                <a:path w="452119" h="1296035">
                  <a:moveTo>
                    <a:pt x="70349" y="58165"/>
                  </a:moveTo>
                  <a:lnTo>
                    <a:pt x="38100" y="58165"/>
                  </a:lnTo>
                  <a:lnTo>
                    <a:pt x="42134" y="70184"/>
                  </a:lnTo>
                  <a:lnTo>
                    <a:pt x="72262" y="60070"/>
                  </a:lnTo>
                  <a:lnTo>
                    <a:pt x="70349" y="58165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2700465" y="4584722"/>
            <a:ext cx="922655" cy="1315720"/>
            <a:chOff x="1176464" y="4939284"/>
            <a:chExt cx="922655" cy="1315720"/>
          </a:xfrm>
        </p:grpSpPr>
        <p:sp>
          <p:nvSpPr>
            <p:cNvPr id="91" name="object 91"/>
            <p:cNvSpPr/>
            <p:nvPr/>
          </p:nvSpPr>
          <p:spPr>
            <a:xfrm>
              <a:off x="1176464" y="4939284"/>
              <a:ext cx="486409" cy="1315720"/>
            </a:xfrm>
            <a:custGeom>
              <a:avLst/>
              <a:gdLst/>
              <a:ahLst/>
              <a:cxnLst/>
              <a:rect l="l" t="t" r="r" b="b"/>
              <a:pathLst>
                <a:path w="486410" h="1315720">
                  <a:moveTo>
                    <a:pt x="376300" y="155934"/>
                  </a:moveTo>
                  <a:lnTo>
                    <a:pt x="0" y="1297063"/>
                  </a:lnTo>
                  <a:lnTo>
                    <a:pt x="54990" y="1315199"/>
                  </a:lnTo>
                  <a:lnTo>
                    <a:pt x="431304" y="174057"/>
                  </a:lnTo>
                  <a:lnTo>
                    <a:pt x="376300" y="155934"/>
                  </a:lnTo>
                  <a:close/>
                </a:path>
                <a:path w="486410" h="1315720">
                  <a:moveTo>
                    <a:pt x="476907" y="128397"/>
                  </a:moveTo>
                  <a:lnTo>
                    <a:pt x="385381" y="128397"/>
                  </a:lnTo>
                  <a:lnTo>
                    <a:pt x="440372" y="146558"/>
                  </a:lnTo>
                  <a:lnTo>
                    <a:pt x="431304" y="174057"/>
                  </a:lnTo>
                  <a:lnTo>
                    <a:pt x="486219" y="192151"/>
                  </a:lnTo>
                  <a:lnTo>
                    <a:pt x="476907" y="128397"/>
                  </a:lnTo>
                  <a:close/>
                </a:path>
                <a:path w="486410" h="1315720">
                  <a:moveTo>
                    <a:pt x="385381" y="128397"/>
                  </a:moveTo>
                  <a:lnTo>
                    <a:pt x="376300" y="155934"/>
                  </a:lnTo>
                  <a:lnTo>
                    <a:pt x="431304" y="174057"/>
                  </a:lnTo>
                  <a:lnTo>
                    <a:pt x="440372" y="146558"/>
                  </a:lnTo>
                  <a:lnTo>
                    <a:pt x="385381" y="128397"/>
                  </a:lnTo>
                  <a:close/>
                </a:path>
                <a:path w="486410" h="1315720">
                  <a:moveTo>
                    <a:pt x="458152" y="0"/>
                  </a:moveTo>
                  <a:lnTo>
                    <a:pt x="321246" y="137795"/>
                  </a:lnTo>
                  <a:lnTo>
                    <a:pt x="376300" y="155934"/>
                  </a:lnTo>
                  <a:lnTo>
                    <a:pt x="385381" y="128397"/>
                  </a:lnTo>
                  <a:lnTo>
                    <a:pt x="476907" y="128397"/>
                  </a:lnTo>
                  <a:lnTo>
                    <a:pt x="4581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47368" y="4939284"/>
              <a:ext cx="173990" cy="1294130"/>
            </a:xfrm>
            <a:custGeom>
              <a:avLst/>
              <a:gdLst/>
              <a:ahLst/>
              <a:cxnLst/>
              <a:rect l="l" t="t" r="r" b="b"/>
              <a:pathLst>
                <a:path w="173989" h="1294129">
                  <a:moveTo>
                    <a:pt x="115773" y="173651"/>
                  </a:moveTo>
                  <a:lnTo>
                    <a:pt x="57861" y="173820"/>
                  </a:lnTo>
                  <a:lnTo>
                    <a:pt x="60832" y="1293545"/>
                  </a:lnTo>
                  <a:lnTo>
                    <a:pt x="118744" y="1293393"/>
                  </a:lnTo>
                  <a:lnTo>
                    <a:pt x="115773" y="173651"/>
                  </a:lnTo>
                  <a:close/>
                </a:path>
                <a:path w="173989" h="1294129">
                  <a:moveTo>
                    <a:pt x="86359" y="0"/>
                  </a:moveTo>
                  <a:lnTo>
                    <a:pt x="0" y="173990"/>
                  </a:lnTo>
                  <a:lnTo>
                    <a:pt x="57861" y="173820"/>
                  </a:lnTo>
                  <a:lnTo>
                    <a:pt x="57784" y="144907"/>
                  </a:lnTo>
                  <a:lnTo>
                    <a:pt x="159215" y="144653"/>
                  </a:lnTo>
                  <a:lnTo>
                    <a:pt x="86359" y="0"/>
                  </a:lnTo>
                  <a:close/>
                </a:path>
                <a:path w="173989" h="1294129">
                  <a:moveTo>
                    <a:pt x="115696" y="144653"/>
                  </a:moveTo>
                  <a:lnTo>
                    <a:pt x="57784" y="144907"/>
                  </a:lnTo>
                  <a:lnTo>
                    <a:pt x="57861" y="173820"/>
                  </a:lnTo>
                  <a:lnTo>
                    <a:pt x="115773" y="173651"/>
                  </a:lnTo>
                  <a:lnTo>
                    <a:pt x="115696" y="144653"/>
                  </a:lnTo>
                  <a:close/>
                </a:path>
                <a:path w="173989" h="1294129">
                  <a:moveTo>
                    <a:pt x="159215" y="144653"/>
                  </a:moveTo>
                  <a:lnTo>
                    <a:pt x="115696" y="144653"/>
                  </a:lnTo>
                  <a:lnTo>
                    <a:pt x="115773" y="173651"/>
                  </a:lnTo>
                  <a:lnTo>
                    <a:pt x="173736" y="173482"/>
                  </a:lnTo>
                  <a:lnTo>
                    <a:pt x="159215" y="14465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607058" y="4939284"/>
              <a:ext cx="492125" cy="1303020"/>
            </a:xfrm>
            <a:custGeom>
              <a:avLst/>
              <a:gdLst/>
              <a:ahLst/>
              <a:cxnLst/>
              <a:rect l="l" t="t" r="r" b="b"/>
              <a:pathLst>
                <a:path w="492125" h="1303020">
                  <a:moveTo>
                    <a:pt x="109735" y="155318"/>
                  </a:moveTo>
                  <a:lnTo>
                    <a:pt x="54871" y="173860"/>
                  </a:lnTo>
                  <a:lnTo>
                    <a:pt x="436753" y="1302753"/>
                  </a:lnTo>
                  <a:lnTo>
                    <a:pt x="491616" y="1284185"/>
                  </a:lnTo>
                  <a:lnTo>
                    <a:pt x="109735" y="155318"/>
                  </a:lnTo>
                  <a:close/>
                </a:path>
                <a:path w="492125" h="1303020">
                  <a:moveTo>
                    <a:pt x="26669" y="0"/>
                  </a:moveTo>
                  <a:lnTo>
                    <a:pt x="0" y="192405"/>
                  </a:lnTo>
                  <a:lnTo>
                    <a:pt x="54871" y="173860"/>
                  </a:lnTo>
                  <a:lnTo>
                    <a:pt x="45592" y="146431"/>
                  </a:lnTo>
                  <a:lnTo>
                    <a:pt x="100456" y="127889"/>
                  </a:lnTo>
                  <a:lnTo>
                    <a:pt x="155627" y="127889"/>
                  </a:lnTo>
                  <a:lnTo>
                    <a:pt x="26669" y="0"/>
                  </a:lnTo>
                  <a:close/>
                </a:path>
                <a:path w="492125" h="1303020">
                  <a:moveTo>
                    <a:pt x="100456" y="127889"/>
                  </a:moveTo>
                  <a:lnTo>
                    <a:pt x="45592" y="146431"/>
                  </a:lnTo>
                  <a:lnTo>
                    <a:pt x="54871" y="173860"/>
                  </a:lnTo>
                  <a:lnTo>
                    <a:pt x="109735" y="155318"/>
                  </a:lnTo>
                  <a:lnTo>
                    <a:pt x="100456" y="127889"/>
                  </a:lnTo>
                  <a:close/>
                </a:path>
                <a:path w="492125" h="1303020">
                  <a:moveTo>
                    <a:pt x="155627" y="127889"/>
                  </a:moveTo>
                  <a:lnTo>
                    <a:pt x="100456" y="127889"/>
                  </a:lnTo>
                  <a:lnTo>
                    <a:pt x="109735" y="155318"/>
                  </a:lnTo>
                  <a:lnTo>
                    <a:pt x="164591" y="136779"/>
                  </a:lnTo>
                  <a:lnTo>
                    <a:pt x="155627" y="12788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5837682" y="3394604"/>
            <a:ext cx="9486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Channel</a:t>
            </a:r>
            <a:r>
              <a:rPr sz="1600" spc="-40" dirty="0"/>
              <a:t> </a:t>
            </a:r>
            <a:r>
              <a:rPr sz="1600" spc="-50" dirty="0"/>
              <a:t>2</a:t>
            </a:r>
            <a:endParaRPr sz="1600"/>
          </a:p>
        </p:txBody>
      </p:sp>
      <p:sp>
        <p:nvSpPr>
          <p:cNvPr id="95" name="object 95"/>
          <p:cNvSpPr txBox="1"/>
          <p:nvPr/>
        </p:nvSpPr>
        <p:spPr>
          <a:xfrm>
            <a:off x="6616953" y="2764304"/>
            <a:ext cx="9486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Channel</a:t>
            </a:r>
            <a:r>
              <a:rPr sz="1600" spc="-40" dirty="0"/>
              <a:t> </a:t>
            </a:r>
            <a:r>
              <a:rPr sz="1600" spc="-50" dirty="0"/>
              <a:t>1</a:t>
            </a:r>
            <a:endParaRPr sz="1600"/>
          </a:p>
        </p:txBody>
      </p:sp>
      <p:sp>
        <p:nvSpPr>
          <p:cNvPr id="96" name="object 96"/>
          <p:cNvSpPr txBox="1"/>
          <p:nvPr/>
        </p:nvSpPr>
        <p:spPr>
          <a:xfrm>
            <a:off x="2321154" y="5934479"/>
            <a:ext cx="1524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/>
              <a:t>Filter</a:t>
            </a:r>
            <a:r>
              <a:rPr sz="2000" spc="-35" dirty="0"/>
              <a:t> </a:t>
            </a:r>
            <a:r>
              <a:rPr sz="2000" spc="-10" dirty="0"/>
              <a:t>weights</a:t>
            </a:r>
            <a:endParaRPr sz="2000" dirty="0"/>
          </a:p>
        </p:txBody>
      </p:sp>
      <p:grpSp>
        <p:nvGrpSpPr>
          <p:cNvPr id="97" name="object 97"/>
          <p:cNvGrpSpPr/>
          <p:nvPr/>
        </p:nvGrpSpPr>
        <p:grpSpPr>
          <a:xfrm>
            <a:off x="7574153" y="4412510"/>
            <a:ext cx="1629410" cy="1513205"/>
            <a:chOff x="6050153" y="4767071"/>
            <a:chExt cx="1629410" cy="1513205"/>
          </a:xfrm>
        </p:grpSpPr>
        <p:sp>
          <p:nvSpPr>
            <p:cNvPr id="98" name="object 98"/>
            <p:cNvSpPr/>
            <p:nvPr/>
          </p:nvSpPr>
          <p:spPr>
            <a:xfrm>
              <a:off x="6757289" y="4767071"/>
              <a:ext cx="486409" cy="1315720"/>
            </a:xfrm>
            <a:custGeom>
              <a:avLst/>
              <a:gdLst/>
              <a:ahLst/>
              <a:cxnLst/>
              <a:rect l="l" t="t" r="r" b="b"/>
              <a:pathLst>
                <a:path w="486409" h="1315720">
                  <a:moveTo>
                    <a:pt x="376362" y="155934"/>
                  </a:moveTo>
                  <a:lnTo>
                    <a:pt x="0" y="1297063"/>
                  </a:lnTo>
                  <a:lnTo>
                    <a:pt x="55117" y="1315199"/>
                  </a:lnTo>
                  <a:lnTo>
                    <a:pt x="431368" y="174057"/>
                  </a:lnTo>
                  <a:lnTo>
                    <a:pt x="376362" y="155934"/>
                  </a:lnTo>
                  <a:close/>
                </a:path>
                <a:path w="486409" h="1315720">
                  <a:moveTo>
                    <a:pt x="476970" y="128396"/>
                  </a:moveTo>
                  <a:lnTo>
                    <a:pt x="385444" y="128396"/>
                  </a:lnTo>
                  <a:lnTo>
                    <a:pt x="440435" y="146557"/>
                  </a:lnTo>
                  <a:lnTo>
                    <a:pt x="431368" y="174057"/>
                  </a:lnTo>
                  <a:lnTo>
                    <a:pt x="486282" y="192150"/>
                  </a:lnTo>
                  <a:lnTo>
                    <a:pt x="476970" y="128396"/>
                  </a:lnTo>
                  <a:close/>
                </a:path>
                <a:path w="486409" h="1315720">
                  <a:moveTo>
                    <a:pt x="385444" y="128396"/>
                  </a:moveTo>
                  <a:lnTo>
                    <a:pt x="376362" y="155934"/>
                  </a:lnTo>
                  <a:lnTo>
                    <a:pt x="431368" y="174057"/>
                  </a:lnTo>
                  <a:lnTo>
                    <a:pt x="440435" y="146557"/>
                  </a:lnTo>
                  <a:lnTo>
                    <a:pt x="385444" y="128396"/>
                  </a:lnTo>
                  <a:close/>
                </a:path>
                <a:path w="486409" h="1315720">
                  <a:moveTo>
                    <a:pt x="458215" y="0"/>
                  </a:moveTo>
                  <a:lnTo>
                    <a:pt x="321309" y="137794"/>
                  </a:lnTo>
                  <a:lnTo>
                    <a:pt x="376362" y="155934"/>
                  </a:lnTo>
                  <a:lnTo>
                    <a:pt x="385444" y="128396"/>
                  </a:lnTo>
                  <a:lnTo>
                    <a:pt x="476970" y="128396"/>
                  </a:lnTo>
                  <a:lnTo>
                    <a:pt x="4582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128256" y="4767071"/>
              <a:ext cx="173990" cy="1294130"/>
            </a:xfrm>
            <a:custGeom>
              <a:avLst/>
              <a:gdLst/>
              <a:ahLst/>
              <a:cxnLst/>
              <a:rect l="l" t="t" r="r" b="b"/>
              <a:pathLst>
                <a:path w="173990" h="1294129">
                  <a:moveTo>
                    <a:pt x="115773" y="173651"/>
                  </a:moveTo>
                  <a:lnTo>
                    <a:pt x="57861" y="173820"/>
                  </a:lnTo>
                  <a:lnTo>
                    <a:pt x="60833" y="1293545"/>
                  </a:lnTo>
                  <a:lnTo>
                    <a:pt x="118745" y="1293393"/>
                  </a:lnTo>
                  <a:lnTo>
                    <a:pt x="115773" y="173651"/>
                  </a:lnTo>
                  <a:close/>
                </a:path>
                <a:path w="173990" h="1294129">
                  <a:moveTo>
                    <a:pt x="86360" y="0"/>
                  </a:moveTo>
                  <a:lnTo>
                    <a:pt x="0" y="173989"/>
                  </a:lnTo>
                  <a:lnTo>
                    <a:pt x="57861" y="173820"/>
                  </a:lnTo>
                  <a:lnTo>
                    <a:pt x="57785" y="144906"/>
                  </a:lnTo>
                  <a:lnTo>
                    <a:pt x="159215" y="144652"/>
                  </a:lnTo>
                  <a:lnTo>
                    <a:pt x="86360" y="0"/>
                  </a:lnTo>
                  <a:close/>
                </a:path>
                <a:path w="173990" h="1294129">
                  <a:moveTo>
                    <a:pt x="115697" y="144652"/>
                  </a:moveTo>
                  <a:lnTo>
                    <a:pt x="57785" y="144906"/>
                  </a:lnTo>
                  <a:lnTo>
                    <a:pt x="57861" y="173820"/>
                  </a:lnTo>
                  <a:lnTo>
                    <a:pt x="115773" y="173651"/>
                  </a:lnTo>
                  <a:lnTo>
                    <a:pt x="115697" y="144652"/>
                  </a:lnTo>
                  <a:close/>
                </a:path>
                <a:path w="173990" h="1294129">
                  <a:moveTo>
                    <a:pt x="159215" y="144652"/>
                  </a:moveTo>
                  <a:lnTo>
                    <a:pt x="115697" y="144652"/>
                  </a:lnTo>
                  <a:lnTo>
                    <a:pt x="115773" y="173651"/>
                  </a:lnTo>
                  <a:lnTo>
                    <a:pt x="173736" y="173481"/>
                  </a:lnTo>
                  <a:lnTo>
                    <a:pt x="159215" y="14465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87946" y="4767071"/>
              <a:ext cx="492125" cy="1303020"/>
            </a:xfrm>
            <a:custGeom>
              <a:avLst/>
              <a:gdLst/>
              <a:ahLst/>
              <a:cxnLst/>
              <a:rect l="l" t="t" r="r" b="b"/>
              <a:pathLst>
                <a:path w="492125" h="1303020">
                  <a:moveTo>
                    <a:pt x="109735" y="155318"/>
                  </a:moveTo>
                  <a:lnTo>
                    <a:pt x="54871" y="173860"/>
                  </a:lnTo>
                  <a:lnTo>
                    <a:pt x="436752" y="1302753"/>
                  </a:lnTo>
                  <a:lnTo>
                    <a:pt x="491617" y="1284185"/>
                  </a:lnTo>
                  <a:lnTo>
                    <a:pt x="109735" y="155318"/>
                  </a:lnTo>
                  <a:close/>
                </a:path>
                <a:path w="492125" h="1303020">
                  <a:moveTo>
                    <a:pt x="26670" y="0"/>
                  </a:moveTo>
                  <a:lnTo>
                    <a:pt x="0" y="192404"/>
                  </a:lnTo>
                  <a:lnTo>
                    <a:pt x="54871" y="173860"/>
                  </a:lnTo>
                  <a:lnTo>
                    <a:pt x="45593" y="146430"/>
                  </a:lnTo>
                  <a:lnTo>
                    <a:pt x="100456" y="127888"/>
                  </a:lnTo>
                  <a:lnTo>
                    <a:pt x="155627" y="127888"/>
                  </a:lnTo>
                  <a:lnTo>
                    <a:pt x="26670" y="0"/>
                  </a:lnTo>
                  <a:close/>
                </a:path>
                <a:path w="492125" h="1303020">
                  <a:moveTo>
                    <a:pt x="100456" y="127888"/>
                  </a:moveTo>
                  <a:lnTo>
                    <a:pt x="45593" y="146430"/>
                  </a:lnTo>
                  <a:lnTo>
                    <a:pt x="54871" y="173860"/>
                  </a:lnTo>
                  <a:lnTo>
                    <a:pt x="109735" y="155318"/>
                  </a:lnTo>
                  <a:lnTo>
                    <a:pt x="100456" y="127888"/>
                  </a:lnTo>
                  <a:close/>
                </a:path>
                <a:path w="492125" h="1303020">
                  <a:moveTo>
                    <a:pt x="155627" y="127888"/>
                  </a:moveTo>
                  <a:lnTo>
                    <a:pt x="100456" y="127888"/>
                  </a:lnTo>
                  <a:lnTo>
                    <a:pt x="109735" y="155318"/>
                  </a:lnTo>
                  <a:lnTo>
                    <a:pt x="164592" y="136778"/>
                  </a:lnTo>
                  <a:lnTo>
                    <a:pt x="155627" y="12788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50153" y="4767071"/>
              <a:ext cx="1165860" cy="1513205"/>
            </a:xfrm>
            <a:custGeom>
              <a:avLst/>
              <a:gdLst/>
              <a:ahLst/>
              <a:cxnLst/>
              <a:rect l="l" t="t" r="r" b="b"/>
              <a:pathLst>
                <a:path w="1165859" h="1513204">
                  <a:moveTo>
                    <a:pt x="1037237" y="120470"/>
                  </a:moveTo>
                  <a:lnTo>
                    <a:pt x="0" y="1477721"/>
                  </a:lnTo>
                  <a:lnTo>
                    <a:pt x="45974" y="1512887"/>
                  </a:lnTo>
                  <a:lnTo>
                    <a:pt x="1083247" y="155602"/>
                  </a:lnTo>
                  <a:lnTo>
                    <a:pt x="1037237" y="120470"/>
                  </a:lnTo>
                  <a:close/>
                </a:path>
                <a:path w="1165859" h="1513204">
                  <a:moveTo>
                    <a:pt x="1147120" y="97408"/>
                  </a:moveTo>
                  <a:lnTo>
                    <a:pt x="1054862" y="97408"/>
                  </a:lnTo>
                  <a:lnTo>
                    <a:pt x="1100836" y="132587"/>
                  </a:lnTo>
                  <a:lnTo>
                    <a:pt x="1083247" y="155602"/>
                  </a:lnTo>
                  <a:lnTo>
                    <a:pt x="1129283" y="190753"/>
                  </a:lnTo>
                  <a:lnTo>
                    <a:pt x="1147120" y="97408"/>
                  </a:lnTo>
                  <a:close/>
                </a:path>
                <a:path w="1165859" h="1513204">
                  <a:moveTo>
                    <a:pt x="1054862" y="97408"/>
                  </a:moveTo>
                  <a:lnTo>
                    <a:pt x="1037237" y="120470"/>
                  </a:lnTo>
                  <a:lnTo>
                    <a:pt x="1083247" y="155602"/>
                  </a:lnTo>
                  <a:lnTo>
                    <a:pt x="1100836" y="132587"/>
                  </a:lnTo>
                  <a:lnTo>
                    <a:pt x="1054862" y="97408"/>
                  </a:lnTo>
                  <a:close/>
                </a:path>
                <a:path w="1165859" h="1513204">
                  <a:moveTo>
                    <a:pt x="1165732" y="0"/>
                  </a:moveTo>
                  <a:lnTo>
                    <a:pt x="991235" y="85343"/>
                  </a:lnTo>
                  <a:lnTo>
                    <a:pt x="1037237" y="120470"/>
                  </a:lnTo>
                  <a:lnTo>
                    <a:pt x="1054862" y="97408"/>
                  </a:lnTo>
                  <a:lnTo>
                    <a:pt x="1147120" y="97408"/>
                  </a:lnTo>
                  <a:lnTo>
                    <a:pt x="1165732" y="0"/>
                  </a:lnTo>
                  <a:close/>
                </a:path>
              </a:pathLst>
            </a:custGeom>
            <a:solidFill>
              <a:srgbClr val="E261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449568" y="4767071"/>
              <a:ext cx="766445" cy="1508760"/>
            </a:xfrm>
            <a:custGeom>
              <a:avLst/>
              <a:gdLst/>
              <a:ahLst/>
              <a:cxnLst/>
              <a:rect l="l" t="t" r="r" b="b"/>
              <a:pathLst>
                <a:path w="766445" h="1508760">
                  <a:moveTo>
                    <a:pt x="662194" y="142882"/>
                  </a:moveTo>
                  <a:lnTo>
                    <a:pt x="0" y="1482470"/>
                  </a:lnTo>
                  <a:lnTo>
                    <a:pt x="51816" y="1508137"/>
                  </a:lnTo>
                  <a:lnTo>
                    <a:pt x="714135" y="168536"/>
                  </a:lnTo>
                  <a:lnTo>
                    <a:pt x="662194" y="142882"/>
                  </a:lnTo>
                  <a:close/>
                </a:path>
                <a:path w="766445" h="1508760">
                  <a:moveTo>
                    <a:pt x="765710" y="116966"/>
                  </a:moveTo>
                  <a:lnTo>
                    <a:pt x="675005" y="116966"/>
                  </a:lnTo>
                  <a:lnTo>
                    <a:pt x="726948" y="142620"/>
                  </a:lnTo>
                  <a:lnTo>
                    <a:pt x="714135" y="168536"/>
                  </a:lnTo>
                  <a:lnTo>
                    <a:pt x="766063" y="194182"/>
                  </a:lnTo>
                  <a:lnTo>
                    <a:pt x="765710" y="116966"/>
                  </a:lnTo>
                  <a:close/>
                </a:path>
                <a:path w="766445" h="1508760">
                  <a:moveTo>
                    <a:pt x="675005" y="116966"/>
                  </a:moveTo>
                  <a:lnTo>
                    <a:pt x="662194" y="142882"/>
                  </a:lnTo>
                  <a:lnTo>
                    <a:pt x="714135" y="168536"/>
                  </a:lnTo>
                  <a:lnTo>
                    <a:pt x="726948" y="142620"/>
                  </a:lnTo>
                  <a:lnTo>
                    <a:pt x="675005" y="116966"/>
                  </a:lnTo>
                  <a:close/>
                </a:path>
                <a:path w="766445" h="1508760">
                  <a:moveTo>
                    <a:pt x="765175" y="0"/>
                  </a:moveTo>
                  <a:lnTo>
                    <a:pt x="610235" y="117220"/>
                  </a:lnTo>
                  <a:lnTo>
                    <a:pt x="662194" y="142882"/>
                  </a:lnTo>
                  <a:lnTo>
                    <a:pt x="675005" y="116966"/>
                  </a:lnTo>
                  <a:lnTo>
                    <a:pt x="765710" y="116966"/>
                  </a:lnTo>
                  <a:lnTo>
                    <a:pt x="765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71030" y="4767071"/>
              <a:ext cx="306070" cy="1499870"/>
            </a:xfrm>
            <a:custGeom>
              <a:avLst/>
              <a:gdLst/>
              <a:ahLst/>
              <a:cxnLst/>
              <a:rect l="l" t="t" r="r" b="b"/>
              <a:pathLst>
                <a:path w="306070" h="1499870">
                  <a:moveTo>
                    <a:pt x="191066" y="167811"/>
                  </a:moveTo>
                  <a:lnTo>
                    <a:pt x="0" y="1491170"/>
                  </a:lnTo>
                  <a:lnTo>
                    <a:pt x="57403" y="1499438"/>
                  </a:lnTo>
                  <a:lnTo>
                    <a:pt x="248341" y="176102"/>
                  </a:lnTo>
                  <a:lnTo>
                    <a:pt x="191066" y="167811"/>
                  </a:lnTo>
                  <a:close/>
                </a:path>
                <a:path w="306070" h="1499870">
                  <a:moveTo>
                    <a:pt x="290680" y="139191"/>
                  </a:moveTo>
                  <a:lnTo>
                    <a:pt x="195199" y="139191"/>
                  </a:lnTo>
                  <a:lnTo>
                    <a:pt x="252475" y="147446"/>
                  </a:lnTo>
                  <a:lnTo>
                    <a:pt x="248341" y="176102"/>
                  </a:lnTo>
                  <a:lnTo>
                    <a:pt x="305689" y="184403"/>
                  </a:lnTo>
                  <a:lnTo>
                    <a:pt x="290680" y="139191"/>
                  </a:lnTo>
                  <a:close/>
                </a:path>
                <a:path w="306070" h="1499870">
                  <a:moveTo>
                    <a:pt x="195199" y="139191"/>
                  </a:moveTo>
                  <a:lnTo>
                    <a:pt x="191066" y="167811"/>
                  </a:lnTo>
                  <a:lnTo>
                    <a:pt x="248341" y="176102"/>
                  </a:lnTo>
                  <a:lnTo>
                    <a:pt x="252475" y="147446"/>
                  </a:lnTo>
                  <a:lnTo>
                    <a:pt x="195199" y="139191"/>
                  </a:lnTo>
                  <a:close/>
                </a:path>
                <a:path w="306070" h="1499870">
                  <a:moveTo>
                    <a:pt x="244475" y="0"/>
                  </a:moveTo>
                  <a:lnTo>
                    <a:pt x="133730" y="159511"/>
                  </a:lnTo>
                  <a:lnTo>
                    <a:pt x="191066" y="167811"/>
                  </a:lnTo>
                  <a:lnTo>
                    <a:pt x="195199" y="139191"/>
                  </a:lnTo>
                  <a:lnTo>
                    <a:pt x="290680" y="139191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755129" y="5934479"/>
            <a:ext cx="15246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/>
              <a:t>Filter</a:t>
            </a:r>
            <a:r>
              <a:rPr sz="2000" spc="-35" dirty="0"/>
              <a:t> </a:t>
            </a:r>
            <a:r>
              <a:rPr sz="2000" spc="-10" dirty="0"/>
              <a:t>weights</a:t>
            </a:r>
            <a:endParaRPr sz="2000"/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8068FA9A-4F1B-935B-B84D-9E8D7D38F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Putting</a:t>
            </a:r>
            <a:r>
              <a:rPr spc="-120" dirty="0"/>
              <a:t> </a:t>
            </a:r>
            <a:r>
              <a:rPr dirty="0"/>
              <a:t>them</a:t>
            </a:r>
            <a:r>
              <a:rPr spc="-110" dirty="0"/>
              <a:t> </a:t>
            </a:r>
            <a:r>
              <a:rPr spc="-10" dirty="0"/>
              <a:t>together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914679"/>
            <a:ext cx="5138420" cy="157158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Local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connectivity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Weight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sharing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spcBef>
                <a:spcPts val="67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Handling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channels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98817" y="3033163"/>
            <a:ext cx="5637530" cy="2545080"/>
            <a:chOff x="1184147" y="3546347"/>
            <a:chExt cx="5637530" cy="25450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0" y="3546347"/>
              <a:ext cx="4763837" cy="2545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4147" y="4572380"/>
              <a:ext cx="1407160" cy="338455"/>
            </a:xfrm>
            <a:custGeom>
              <a:avLst/>
              <a:gdLst/>
              <a:ahLst/>
              <a:cxnLst/>
              <a:rect l="l" t="t" r="r" b="b"/>
              <a:pathLst>
                <a:path w="1407160" h="338454">
                  <a:moveTo>
                    <a:pt x="1306576" y="226187"/>
                  </a:moveTo>
                  <a:lnTo>
                    <a:pt x="1298972" y="263403"/>
                  </a:lnTo>
                  <a:lnTo>
                    <a:pt x="1317625" y="267208"/>
                  </a:lnTo>
                  <a:lnTo>
                    <a:pt x="1310005" y="304546"/>
                  </a:lnTo>
                  <a:lnTo>
                    <a:pt x="1290566" y="304546"/>
                  </a:lnTo>
                  <a:lnTo>
                    <a:pt x="1283716" y="338074"/>
                  </a:lnTo>
                  <a:lnTo>
                    <a:pt x="1407160" y="304927"/>
                  </a:lnTo>
                  <a:lnTo>
                    <a:pt x="1406673" y="304546"/>
                  </a:lnTo>
                  <a:lnTo>
                    <a:pt x="1310005" y="304546"/>
                  </a:lnTo>
                  <a:lnTo>
                    <a:pt x="1291343" y="300739"/>
                  </a:lnTo>
                  <a:lnTo>
                    <a:pt x="1401810" y="300739"/>
                  </a:lnTo>
                  <a:lnTo>
                    <a:pt x="1306576" y="226187"/>
                  </a:lnTo>
                  <a:close/>
                </a:path>
                <a:path w="1407160" h="338454">
                  <a:moveTo>
                    <a:pt x="1298972" y="263403"/>
                  </a:moveTo>
                  <a:lnTo>
                    <a:pt x="1291343" y="300739"/>
                  </a:lnTo>
                  <a:lnTo>
                    <a:pt x="1310005" y="304546"/>
                  </a:lnTo>
                  <a:lnTo>
                    <a:pt x="1317625" y="267208"/>
                  </a:lnTo>
                  <a:lnTo>
                    <a:pt x="1298972" y="263403"/>
                  </a:lnTo>
                  <a:close/>
                </a:path>
                <a:path w="1407160" h="338454">
                  <a:moveTo>
                    <a:pt x="7620" y="0"/>
                  </a:moveTo>
                  <a:lnTo>
                    <a:pt x="0" y="37338"/>
                  </a:lnTo>
                  <a:lnTo>
                    <a:pt x="1291343" y="300739"/>
                  </a:lnTo>
                  <a:lnTo>
                    <a:pt x="1298972" y="263403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14783" y="5991960"/>
            <a:ext cx="202057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dirty="0"/>
              <a:t>Image</a:t>
            </a:r>
            <a:r>
              <a:rPr spc="-45" dirty="0"/>
              <a:t> </a:t>
            </a:r>
            <a:r>
              <a:rPr dirty="0"/>
              <a:t>credit:</a:t>
            </a:r>
            <a:r>
              <a:rPr spc="-105" dirty="0"/>
              <a:t> </a:t>
            </a:r>
            <a:r>
              <a:rPr dirty="0"/>
              <a:t>A.</a:t>
            </a:r>
            <a:r>
              <a:rPr spc="-20" dirty="0"/>
              <a:t> </a:t>
            </a:r>
            <a:r>
              <a:rPr spc="-10" dirty="0"/>
              <a:t>Karpathy</a:t>
            </a:r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17481" y="5839560"/>
            <a:ext cx="2653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#</a:t>
            </a:r>
            <a:r>
              <a:rPr sz="1800" spc="-45" dirty="0"/>
              <a:t> </a:t>
            </a:r>
            <a:r>
              <a:rPr sz="1800" dirty="0"/>
              <a:t>output</a:t>
            </a:r>
            <a:r>
              <a:rPr sz="1800" spc="-35" dirty="0"/>
              <a:t> </a:t>
            </a:r>
            <a:r>
              <a:rPr sz="1800" dirty="0"/>
              <a:t>(activation)</a:t>
            </a:r>
            <a:r>
              <a:rPr sz="1800" spc="-25" dirty="0"/>
              <a:t> </a:t>
            </a:r>
            <a:r>
              <a:rPr sz="1800" spc="-20" dirty="0"/>
              <a:t>maps</a:t>
            </a:r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2889064" y="5839560"/>
            <a:ext cx="1687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#</a:t>
            </a:r>
            <a:r>
              <a:rPr sz="1800" spc="-25" dirty="0"/>
              <a:t> </a:t>
            </a:r>
            <a:r>
              <a:rPr sz="1800" dirty="0"/>
              <a:t>input </a:t>
            </a:r>
            <a:r>
              <a:rPr sz="1800" spc="-10" dirty="0"/>
              <a:t>channels</a:t>
            </a:r>
            <a:endParaRPr sz="1800"/>
          </a:p>
        </p:txBody>
      </p:sp>
      <p:sp>
        <p:nvSpPr>
          <p:cNvPr id="10" name="object 10"/>
          <p:cNvSpPr/>
          <p:nvPr/>
        </p:nvSpPr>
        <p:spPr>
          <a:xfrm>
            <a:off x="3572070" y="5648348"/>
            <a:ext cx="457200" cy="173990"/>
          </a:xfrm>
          <a:custGeom>
            <a:avLst/>
            <a:gdLst/>
            <a:ahLst/>
            <a:cxnLst/>
            <a:rect l="l" t="t" r="r" b="b"/>
            <a:pathLst>
              <a:path w="457200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457200" h="173989">
                <a:moveTo>
                  <a:pt x="283463" y="0"/>
                </a:moveTo>
                <a:lnTo>
                  <a:pt x="283463" y="173736"/>
                </a:lnTo>
                <a:lnTo>
                  <a:pt x="399288" y="115824"/>
                </a:lnTo>
                <a:lnTo>
                  <a:pt x="312419" y="115824"/>
                </a:lnTo>
                <a:lnTo>
                  <a:pt x="312419" y="57912"/>
                </a:lnTo>
                <a:lnTo>
                  <a:pt x="399288" y="57912"/>
                </a:lnTo>
                <a:lnTo>
                  <a:pt x="283463" y="0"/>
                </a:lnTo>
                <a:close/>
              </a:path>
              <a:path w="457200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457200" h="173989">
                <a:moveTo>
                  <a:pt x="283463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83463" y="115824"/>
                </a:lnTo>
                <a:lnTo>
                  <a:pt x="283463" y="57912"/>
                </a:lnTo>
                <a:close/>
              </a:path>
              <a:path w="457200" h="173989">
                <a:moveTo>
                  <a:pt x="399288" y="57912"/>
                </a:moveTo>
                <a:lnTo>
                  <a:pt x="312419" y="57912"/>
                </a:lnTo>
                <a:lnTo>
                  <a:pt x="312419" y="115824"/>
                </a:lnTo>
                <a:lnTo>
                  <a:pt x="399288" y="115824"/>
                </a:lnTo>
                <a:lnTo>
                  <a:pt x="457200" y="86868"/>
                </a:lnTo>
                <a:lnTo>
                  <a:pt x="399288" y="5791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48470" y="5648348"/>
            <a:ext cx="2362200" cy="173990"/>
          </a:xfrm>
          <a:custGeom>
            <a:avLst/>
            <a:gdLst/>
            <a:ahLst/>
            <a:cxnLst/>
            <a:rect l="l" t="t" r="r" b="b"/>
            <a:pathLst>
              <a:path w="2362200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362200" h="173989">
                <a:moveTo>
                  <a:pt x="2188464" y="0"/>
                </a:moveTo>
                <a:lnTo>
                  <a:pt x="2188464" y="173736"/>
                </a:lnTo>
                <a:lnTo>
                  <a:pt x="2304288" y="115824"/>
                </a:lnTo>
                <a:lnTo>
                  <a:pt x="2217420" y="115824"/>
                </a:lnTo>
                <a:lnTo>
                  <a:pt x="2217420" y="57912"/>
                </a:lnTo>
                <a:lnTo>
                  <a:pt x="2304288" y="57912"/>
                </a:lnTo>
                <a:lnTo>
                  <a:pt x="2188464" y="0"/>
                </a:lnTo>
                <a:close/>
              </a:path>
              <a:path w="2362200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362200" h="173989">
                <a:moveTo>
                  <a:pt x="218846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188464" y="115824"/>
                </a:lnTo>
                <a:lnTo>
                  <a:pt x="2188464" y="57912"/>
                </a:lnTo>
                <a:close/>
              </a:path>
              <a:path w="2362200" h="173989">
                <a:moveTo>
                  <a:pt x="2304288" y="57912"/>
                </a:moveTo>
                <a:lnTo>
                  <a:pt x="2217420" y="57912"/>
                </a:lnTo>
                <a:lnTo>
                  <a:pt x="2217420" y="115824"/>
                </a:lnTo>
                <a:lnTo>
                  <a:pt x="2304288" y="115824"/>
                </a:lnTo>
                <a:lnTo>
                  <a:pt x="2362200" y="86868"/>
                </a:lnTo>
                <a:lnTo>
                  <a:pt x="2304288" y="5791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2211" y="3736108"/>
            <a:ext cx="182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Local</a:t>
            </a:r>
            <a:r>
              <a:rPr sz="1800" spc="-20" dirty="0"/>
              <a:t> </a:t>
            </a:r>
            <a:r>
              <a:rPr sz="1800" spc="-10" dirty="0"/>
              <a:t>connectivity</a:t>
            </a:r>
            <a:endParaRPr sz="1800"/>
          </a:p>
        </p:txBody>
      </p:sp>
      <p:sp>
        <p:nvSpPr>
          <p:cNvPr id="13" name="object 13"/>
          <p:cNvSpPr/>
          <p:nvPr/>
        </p:nvSpPr>
        <p:spPr>
          <a:xfrm>
            <a:off x="6620832" y="2817011"/>
            <a:ext cx="1475105" cy="269875"/>
          </a:xfrm>
          <a:custGeom>
            <a:avLst/>
            <a:gdLst/>
            <a:ahLst/>
            <a:cxnLst/>
            <a:rect l="l" t="t" r="r" b="b"/>
            <a:pathLst>
              <a:path w="1475104" h="269875">
                <a:moveTo>
                  <a:pt x="105028" y="156717"/>
                </a:moveTo>
                <a:lnTo>
                  <a:pt x="0" y="229488"/>
                </a:lnTo>
                <a:lnTo>
                  <a:pt x="121285" y="269875"/>
                </a:lnTo>
                <a:lnTo>
                  <a:pt x="116249" y="234822"/>
                </a:lnTo>
                <a:lnTo>
                  <a:pt x="97027" y="234822"/>
                </a:lnTo>
                <a:lnTo>
                  <a:pt x="91566" y="197103"/>
                </a:lnTo>
                <a:lnTo>
                  <a:pt x="110442" y="194404"/>
                </a:lnTo>
                <a:lnTo>
                  <a:pt x="105028" y="156717"/>
                </a:lnTo>
                <a:close/>
              </a:path>
              <a:path w="1475104" h="269875">
                <a:moveTo>
                  <a:pt x="110442" y="194404"/>
                </a:moveTo>
                <a:lnTo>
                  <a:pt x="91566" y="197103"/>
                </a:lnTo>
                <a:lnTo>
                  <a:pt x="97027" y="234822"/>
                </a:lnTo>
                <a:lnTo>
                  <a:pt x="115862" y="232127"/>
                </a:lnTo>
                <a:lnTo>
                  <a:pt x="110442" y="194404"/>
                </a:lnTo>
                <a:close/>
              </a:path>
              <a:path w="1475104" h="269875">
                <a:moveTo>
                  <a:pt x="115862" y="232127"/>
                </a:moveTo>
                <a:lnTo>
                  <a:pt x="97027" y="234822"/>
                </a:lnTo>
                <a:lnTo>
                  <a:pt x="116249" y="234822"/>
                </a:lnTo>
                <a:lnTo>
                  <a:pt x="115862" y="232127"/>
                </a:lnTo>
                <a:close/>
              </a:path>
              <a:path w="1475104" h="269875">
                <a:moveTo>
                  <a:pt x="1469643" y="0"/>
                </a:moveTo>
                <a:lnTo>
                  <a:pt x="110442" y="194404"/>
                </a:lnTo>
                <a:lnTo>
                  <a:pt x="115862" y="232127"/>
                </a:lnTo>
                <a:lnTo>
                  <a:pt x="1475105" y="37591"/>
                </a:lnTo>
                <a:lnTo>
                  <a:pt x="1469643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72263" y="2677563"/>
            <a:ext cx="154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Weight</a:t>
            </a:r>
            <a:r>
              <a:rPr sz="1800" spc="-70" dirty="0"/>
              <a:t> </a:t>
            </a:r>
            <a:r>
              <a:rPr sz="1800" spc="-10" dirty="0"/>
              <a:t>sharing</a:t>
            </a:r>
            <a:endParaRPr sz="18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914FB39-612E-D8BF-9F78-E42DBC2E6A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914679"/>
            <a:ext cx="9939228" cy="106375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Now, how to assemble a simple CNN?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Let’s begin single Convolutional layer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1520890" y="3429000"/>
            <a:ext cx="45719" cy="2346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/>
          <p:nvPr/>
        </p:nvCxnSpPr>
        <p:spPr>
          <a:xfrm flipH="1">
            <a:off x="1670180" y="1978432"/>
            <a:ext cx="895738" cy="1333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6C5B2BE-3331-01C6-AB31-1FE47F6E9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9234" y="1888316"/>
            <a:ext cx="1301325" cy="370332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94499" y="29978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33" dirty="0"/>
              <a:t>32</a:t>
            </a:r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1441983" y="55750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837901" y="4972046"/>
            <a:ext cx="796713" cy="913926"/>
          </a:xfrm>
          <a:prstGeom prst="rect">
            <a:avLst/>
          </a:prstGeom>
        </p:spPr>
        <p:txBody>
          <a:bodyPr vert="horz" wrap="square" lIns="0" tIns="97367" rIns="0" bIns="0" rtlCol="0">
            <a:spAutoFit/>
          </a:bodyPr>
          <a:lstStyle/>
          <a:p>
            <a:pPr marR="33019" algn="r">
              <a:spcBef>
                <a:spcPts val="767"/>
              </a:spcBef>
            </a:pPr>
            <a:r>
              <a:rPr lang="en-US" sz="2400" spc="-33" dirty="0"/>
              <a:t>32</a:t>
            </a:r>
            <a:endParaRPr sz="2400" dirty="0"/>
          </a:p>
          <a:p>
            <a:pPr marR="6773" algn="r">
              <a:spcBef>
                <a:spcPts val="640"/>
              </a:spcBef>
            </a:pPr>
            <a:r>
              <a:rPr sz="2400" spc="-13" dirty="0">
                <a:solidFill>
                  <a:srgbClr val="0000FF"/>
                </a:solidFill>
              </a:rPr>
              <a:t>depth</a:t>
            </a:r>
            <a:endParaRPr sz="2400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Convolution</a:t>
            </a:r>
            <a:r>
              <a:rPr spc="-87" dirty="0"/>
              <a:t> </a:t>
            </a:r>
            <a:r>
              <a:rPr spc="-13" dirty="0"/>
              <a:t>Layer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9001" y="1206461"/>
            <a:ext cx="27897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3200" dirty="0"/>
              <a:t>32</a:t>
            </a:r>
            <a:r>
              <a:rPr sz="3200" dirty="0"/>
              <a:t>x</a:t>
            </a:r>
            <a:r>
              <a:rPr lang="en-US" sz="3200" dirty="0"/>
              <a:t>32</a:t>
            </a:r>
            <a:r>
              <a:rPr sz="3200" dirty="0"/>
              <a:t>x3</a:t>
            </a:r>
            <a:r>
              <a:rPr sz="3200" spc="-173" dirty="0"/>
              <a:t> </a:t>
            </a:r>
            <a:r>
              <a:rPr sz="3200" spc="-13" dirty="0"/>
              <a:t>image</a:t>
            </a:r>
            <a:endParaRPr sz="3200" dirty="0"/>
          </a:p>
        </p:txBody>
      </p:sp>
      <p:sp>
        <p:nvSpPr>
          <p:cNvPr id="12" name="object 12"/>
          <p:cNvSpPr txBox="1"/>
          <p:nvPr/>
        </p:nvSpPr>
        <p:spPr>
          <a:xfrm>
            <a:off x="2788534" y="4938840"/>
            <a:ext cx="745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0000FF"/>
                </a:solidFill>
              </a:rPr>
              <a:t>width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3348500" y="2918272"/>
            <a:ext cx="8636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0000FF"/>
                </a:solidFill>
              </a:rPr>
              <a:t>height</a:t>
            </a:r>
            <a:endParaRPr sz="240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95B187-C40C-05D3-E3DF-5A387CC17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9234" y="1888316"/>
            <a:ext cx="1301325" cy="370332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Convolution</a:t>
            </a:r>
            <a:r>
              <a:rPr spc="-87" dirty="0"/>
              <a:t> </a:t>
            </a:r>
            <a:r>
              <a:rPr spc="-13" dirty="0"/>
              <a:t>Layer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15167" y="3060284"/>
            <a:ext cx="402167" cy="1110825"/>
            <a:chOff x="4136375" y="2295212"/>
            <a:chExt cx="301625" cy="833119"/>
          </a:xfrm>
        </p:grpSpPr>
        <p:sp>
          <p:nvSpPr>
            <p:cNvPr id="9" name="object 9"/>
            <p:cNvSpPr/>
            <p:nvPr/>
          </p:nvSpPr>
          <p:spPr>
            <a:xfrm>
              <a:off x="4145900" y="2455434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7502" y="2304737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5900" y="2304737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5900" y="2304737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99001" y="1206461"/>
            <a:ext cx="10552007" cy="35843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/>
              <a:t>32x32x3</a:t>
            </a:r>
            <a:r>
              <a:rPr sz="3200" spc="-173" dirty="0"/>
              <a:t> </a:t>
            </a:r>
            <a:r>
              <a:rPr sz="3200" spc="-13" dirty="0"/>
              <a:t>image</a:t>
            </a:r>
            <a:endParaRPr sz="3200" dirty="0"/>
          </a:p>
          <a:p>
            <a:pPr>
              <a:spcBef>
                <a:spcPts val="679"/>
              </a:spcBef>
            </a:pPr>
            <a:endParaRPr sz="3200" dirty="0"/>
          </a:p>
          <a:p>
            <a:pPr marR="92284" algn="ctr"/>
            <a:r>
              <a:rPr sz="3200" dirty="0"/>
              <a:t>5x5x3</a:t>
            </a:r>
            <a:r>
              <a:rPr sz="3200" spc="-120" dirty="0"/>
              <a:t> </a:t>
            </a:r>
            <a:r>
              <a:rPr sz="3200" spc="-13" dirty="0"/>
              <a:t>filter</a:t>
            </a:r>
            <a:endParaRPr sz="3200" dirty="0"/>
          </a:p>
          <a:p>
            <a:pPr marL="1711917">
              <a:spcBef>
                <a:spcPts val="2067"/>
              </a:spcBef>
            </a:pPr>
            <a:r>
              <a:rPr lang="en-US" sz="2400" spc="-33" dirty="0"/>
              <a:t>32</a:t>
            </a:r>
            <a:endParaRPr sz="2400" dirty="0"/>
          </a:p>
          <a:p>
            <a:pPr marL="5945145">
              <a:spcBef>
                <a:spcPts val="2107"/>
              </a:spcBef>
            </a:pPr>
            <a:r>
              <a:rPr sz="2400" b="1" dirty="0"/>
              <a:t>Convolve</a:t>
            </a:r>
            <a:r>
              <a:rPr sz="2400" b="1" spc="-20" dirty="0"/>
              <a:t> </a:t>
            </a:r>
            <a:r>
              <a:rPr sz="2400" dirty="0"/>
              <a:t>the</a:t>
            </a:r>
            <a:r>
              <a:rPr sz="2400" spc="-27" dirty="0"/>
              <a:t> </a:t>
            </a:r>
            <a:r>
              <a:rPr sz="2400" dirty="0"/>
              <a:t>filter</a:t>
            </a:r>
            <a:r>
              <a:rPr sz="2400" spc="-27" dirty="0"/>
              <a:t> </a:t>
            </a:r>
            <a:r>
              <a:rPr sz="2400" dirty="0"/>
              <a:t>with</a:t>
            </a:r>
            <a:r>
              <a:rPr sz="2400" spc="-27" dirty="0"/>
              <a:t> </a:t>
            </a:r>
            <a:r>
              <a:rPr sz="2400" dirty="0"/>
              <a:t>the</a:t>
            </a:r>
            <a:r>
              <a:rPr sz="2400" spc="-20" dirty="0"/>
              <a:t> </a:t>
            </a:r>
            <a:r>
              <a:rPr sz="2400" spc="-27" dirty="0"/>
              <a:t>image</a:t>
            </a:r>
            <a:endParaRPr sz="2400" dirty="0"/>
          </a:p>
          <a:p>
            <a:pPr marL="5945145" marR="10160">
              <a:lnSpc>
                <a:spcPct val="100699"/>
              </a:lnSpc>
            </a:pPr>
            <a:r>
              <a:rPr sz="2400" dirty="0"/>
              <a:t>i.e.</a:t>
            </a:r>
            <a:r>
              <a:rPr sz="2400" spc="-27" dirty="0"/>
              <a:t> </a:t>
            </a:r>
            <a:r>
              <a:rPr sz="2400" dirty="0"/>
              <a:t>“slide</a:t>
            </a:r>
            <a:r>
              <a:rPr sz="2400" spc="-27" dirty="0"/>
              <a:t> </a:t>
            </a:r>
            <a:r>
              <a:rPr sz="2400" dirty="0"/>
              <a:t>over</a:t>
            </a:r>
            <a:r>
              <a:rPr sz="2400" spc="-27" dirty="0"/>
              <a:t> </a:t>
            </a:r>
            <a:r>
              <a:rPr sz="2400" dirty="0"/>
              <a:t>the</a:t>
            </a:r>
            <a:r>
              <a:rPr sz="2400" spc="-27" dirty="0"/>
              <a:t> </a:t>
            </a:r>
            <a:r>
              <a:rPr sz="2400" dirty="0"/>
              <a:t>image</a:t>
            </a:r>
            <a:r>
              <a:rPr sz="2400" spc="-20" dirty="0"/>
              <a:t> </a:t>
            </a:r>
            <a:r>
              <a:rPr sz="2400" spc="-13" dirty="0"/>
              <a:t>spatially, </a:t>
            </a:r>
            <a:r>
              <a:rPr sz="2400" dirty="0"/>
              <a:t>computing</a:t>
            </a:r>
            <a:r>
              <a:rPr sz="2400" spc="-40" dirty="0"/>
              <a:t> </a:t>
            </a:r>
            <a:r>
              <a:rPr sz="2400" dirty="0"/>
              <a:t>dot</a:t>
            </a:r>
            <a:r>
              <a:rPr sz="2400" spc="-40" dirty="0"/>
              <a:t> </a:t>
            </a:r>
            <a:r>
              <a:rPr sz="2400" spc="-13" dirty="0"/>
              <a:t>products”</a:t>
            </a:r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lang="en-US" sz="2400" spc="-33" dirty="0"/>
              <a:t>32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4E9560-9DDC-11DD-8AF0-3E8F945CA7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1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09234" y="1888316"/>
            <a:ext cx="1301325" cy="3703320"/>
            <a:chOff x="1056925" y="1416237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066450" y="2168990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279622" y="1425762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066450" y="1425762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066450" y="1425762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Convolution</a:t>
            </a:r>
            <a:r>
              <a:rPr spc="-87" dirty="0"/>
              <a:t> </a:t>
            </a:r>
            <a:r>
              <a:rPr spc="-13" dirty="0"/>
              <a:t>Layer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15167" y="3060284"/>
            <a:ext cx="402167" cy="1110825"/>
            <a:chOff x="4136375" y="2295212"/>
            <a:chExt cx="301625" cy="833119"/>
          </a:xfrm>
        </p:grpSpPr>
        <p:sp>
          <p:nvSpPr>
            <p:cNvPr id="9" name="object 9"/>
            <p:cNvSpPr/>
            <p:nvPr/>
          </p:nvSpPr>
          <p:spPr>
            <a:xfrm>
              <a:off x="4145900" y="2455434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79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7502" y="2304737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29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4145900" y="2304737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5900" y="2304737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99001" y="1206461"/>
            <a:ext cx="10552007" cy="35843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/>
              <a:t>32x32x</a:t>
            </a:r>
            <a:r>
              <a:rPr sz="3200" dirty="0">
                <a:solidFill>
                  <a:srgbClr val="0000FF"/>
                </a:solidFill>
              </a:rPr>
              <a:t>3</a:t>
            </a:r>
            <a:r>
              <a:rPr sz="3200" spc="-133" dirty="0">
                <a:solidFill>
                  <a:srgbClr val="0000FF"/>
                </a:solidFill>
              </a:rPr>
              <a:t> </a:t>
            </a:r>
            <a:r>
              <a:rPr sz="3200" spc="-13" dirty="0"/>
              <a:t>image</a:t>
            </a:r>
            <a:endParaRPr sz="3200"/>
          </a:p>
          <a:p>
            <a:pPr>
              <a:spcBef>
                <a:spcPts val="679"/>
              </a:spcBef>
            </a:pPr>
            <a:endParaRPr sz="3200"/>
          </a:p>
          <a:p>
            <a:pPr marR="92284" algn="ctr"/>
            <a:r>
              <a:rPr sz="3200" dirty="0"/>
              <a:t>5x5x</a:t>
            </a:r>
            <a:r>
              <a:rPr sz="3200" dirty="0">
                <a:solidFill>
                  <a:srgbClr val="0000FF"/>
                </a:solidFill>
              </a:rPr>
              <a:t>3</a:t>
            </a:r>
            <a:r>
              <a:rPr sz="3200" spc="-93" dirty="0">
                <a:solidFill>
                  <a:srgbClr val="0000FF"/>
                </a:solidFill>
              </a:rPr>
              <a:t> </a:t>
            </a:r>
            <a:r>
              <a:rPr sz="3200" spc="-13" dirty="0"/>
              <a:t>filter</a:t>
            </a:r>
            <a:endParaRPr sz="3200"/>
          </a:p>
          <a:p>
            <a:pPr marL="1711917">
              <a:spcBef>
                <a:spcPts val="2067"/>
              </a:spcBef>
            </a:pPr>
            <a:r>
              <a:rPr sz="2400" spc="-33" dirty="0"/>
              <a:t>32</a:t>
            </a:r>
            <a:endParaRPr sz="2400"/>
          </a:p>
          <a:p>
            <a:pPr marL="5945145">
              <a:spcBef>
                <a:spcPts val="2107"/>
              </a:spcBef>
            </a:pPr>
            <a:r>
              <a:rPr sz="2400" b="1" dirty="0"/>
              <a:t>Convolve</a:t>
            </a:r>
            <a:r>
              <a:rPr sz="2400" b="1" spc="-20" dirty="0"/>
              <a:t> </a:t>
            </a:r>
            <a:r>
              <a:rPr sz="2400" dirty="0"/>
              <a:t>the</a:t>
            </a:r>
            <a:r>
              <a:rPr sz="2400" spc="-27" dirty="0"/>
              <a:t> </a:t>
            </a:r>
            <a:r>
              <a:rPr sz="2400" dirty="0"/>
              <a:t>filter</a:t>
            </a:r>
            <a:r>
              <a:rPr sz="2400" spc="-27" dirty="0"/>
              <a:t> </a:t>
            </a:r>
            <a:r>
              <a:rPr sz="2400" dirty="0"/>
              <a:t>with</a:t>
            </a:r>
            <a:r>
              <a:rPr sz="2400" spc="-27" dirty="0"/>
              <a:t> </a:t>
            </a:r>
            <a:r>
              <a:rPr sz="2400" dirty="0"/>
              <a:t>the</a:t>
            </a:r>
            <a:r>
              <a:rPr sz="2400" spc="-20" dirty="0"/>
              <a:t> </a:t>
            </a:r>
            <a:r>
              <a:rPr sz="2400" spc="-27" dirty="0"/>
              <a:t>image</a:t>
            </a:r>
            <a:endParaRPr sz="2400"/>
          </a:p>
          <a:p>
            <a:pPr marL="5945145" marR="10160">
              <a:lnSpc>
                <a:spcPct val="100699"/>
              </a:lnSpc>
            </a:pPr>
            <a:r>
              <a:rPr sz="2400" dirty="0"/>
              <a:t>i.e.</a:t>
            </a:r>
            <a:r>
              <a:rPr sz="2400" spc="-27" dirty="0"/>
              <a:t> </a:t>
            </a:r>
            <a:r>
              <a:rPr sz="2400" dirty="0"/>
              <a:t>“slide</a:t>
            </a:r>
            <a:r>
              <a:rPr sz="2400" spc="-27" dirty="0"/>
              <a:t> </a:t>
            </a:r>
            <a:r>
              <a:rPr sz="2400" dirty="0"/>
              <a:t>over</a:t>
            </a:r>
            <a:r>
              <a:rPr sz="2400" spc="-27" dirty="0"/>
              <a:t> </a:t>
            </a:r>
            <a:r>
              <a:rPr sz="2400" dirty="0"/>
              <a:t>the</a:t>
            </a:r>
            <a:r>
              <a:rPr sz="2400" spc="-27" dirty="0"/>
              <a:t> </a:t>
            </a:r>
            <a:r>
              <a:rPr sz="2400" dirty="0"/>
              <a:t>image</a:t>
            </a:r>
            <a:r>
              <a:rPr sz="2400" spc="-20" dirty="0"/>
              <a:t> </a:t>
            </a:r>
            <a:r>
              <a:rPr sz="2400" spc="-13" dirty="0"/>
              <a:t>spatially, </a:t>
            </a:r>
            <a:r>
              <a:rPr sz="2400" dirty="0"/>
              <a:t>computing</a:t>
            </a:r>
            <a:r>
              <a:rPr sz="2400" spc="-40" dirty="0"/>
              <a:t> </a:t>
            </a:r>
            <a:r>
              <a:rPr sz="2400" dirty="0"/>
              <a:t>dot</a:t>
            </a:r>
            <a:r>
              <a:rPr sz="2400" spc="-40" dirty="0"/>
              <a:t> </a:t>
            </a:r>
            <a:r>
              <a:rPr sz="2400" spc="-13" dirty="0"/>
              <a:t>products”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6715401" y="453175"/>
            <a:ext cx="386164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0000FF"/>
                </a:solidFill>
              </a:rPr>
              <a:t>Filters</a:t>
            </a:r>
            <a:r>
              <a:rPr sz="2400" spc="-47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always</a:t>
            </a:r>
            <a:r>
              <a:rPr sz="2400" spc="-33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extend</a:t>
            </a:r>
            <a:r>
              <a:rPr sz="2400" spc="-33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the</a:t>
            </a:r>
            <a:r>
              <a:rPr sz="2400" spc="-33" dirty="0">
                <a:solidFill>
                  <a:srgbClr val="0000FF"/>
                </a:solidFill>
              </a:rPr>
              <a:t> </a:t>
            </a:r>
            <a:r>
              <a:rPr sz="2400" spc="-27" dirty="0">
                <a:solidFill>
                  <a:srgbClr val="0000FF"/>
                </a:solidFill>
              </a:rPr>
              <a:t>full </a:t>
            </a:r>
            <a:r>
              <a:rPr sz="2400" dirty="0">
                <a:solidFill>
                  <a:srgbClr val="0000FF"/>
                </a:solidFill>
              </a:rPr>
              <a:t>depth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of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the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dirty="0">
                <a:solidFill>
                  <a:srgbClr val="0000FF"/>
                </a:solidFill>
              </a:rPr>
              <a:t>input</a:t>
            </a:r>
            <a:r>
              <a:rPr sz="2400" spc="-20" dirty="0">
                <a:solidFill>
                  <a:srgbClr val="0000FF"/>
                </a:solidFill>
              </a:rPr>
              <a:t> </a:t>
            </a:r>
            <a:r>
              <a:rPr sz="2400" spc="-13" dirty="0">
                <a:solidFill>
                  <a:srgbClr val="0000FF"/>
                </a:solidFill>
              </a:rPr>
              <a:t>volume</a:t>
            </a:r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6644707" y="1459233"/>
            <a:ext cx="785707" cy="701887"/>
            <a:chOff x="4983530" y="1094424"/>
            <a:chExt cx="589280" cy="526415"/>
          </a:xfrm>
        </p:grpSpPr>
        <p:sp>
          <p:nvSpPr>
            <p:cNvPr id="16" name="object 16"/>
            <p:cNvSpPr/>
            <p:nvPr/>
          </p:nvSpPr>
          <p:spPr>
            <a:xfrm>
              <a:off x="5020555" y="1099187"/>
              <a:ext cx="547370" cy="488315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4" y="0"/>
                  </a:moveTo>
                  <a:lnTo>
                    <a:pt x="0" y="487865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88292" y="1575310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0" y="40509"/>
                  </a:moveTo>
                  <a:lnTo>
                    <a:pt x="21791" y="0"/>
                  </a:lnTo>
                  <a:lnTo>
                    <a:pt x="42733" y="23485"/>
                  </a:lnTo>
                  <a:lnTo>
                    <a:pt x="0" y="4050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8292" y="1575310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91" y="0"/>
                  </a:moveTo>
                  <a:lnTo>
                    <a:pt x="0" y="40509"/>
                  </a:lnTo>
                  <a:lnTo>
                    <a:pt x="42733" y="23485"/>
                  </a:lnTo>
                  <a:lnTo>
                    <a:pt x="21791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810477" y="964450"/>
            <a:ext cx="3440007" cy="331893"/>
            <a:chOff x="2107857" y="723337"/>
            <a:chExt cx="2580005" cy="248920"/>
          </a:xfrm>
        </p:grpSpPr>
        <p:sp>
          <p:nvSpPr>
            <p:cNvPr id="20" name="object 20"/>
            <p:cNvSpPr/>
            <p:nvPr/>
          </p:nvSpPr>
          <p:spPr>
            <a:xfrm>
              <a:off x="2155678" y="728099"/>
              <a:ext cx="2527300" cy="223520"/>
            </a:xfrm>
            <a:custGeom>
              <a:avLst/>
              <a:gdLst/>
              <a:ahLst/>
              <a:cxnLst/>
              <a:rect l="l" t="t" r="r" b="b"/>
              <a:pathLst>
                <a:path w="2527300" h="223519">
                  <a:moveTo>
                    <a:pt x="2526971" y="0"/>
                  </a:moveTo>
                  <a:lnTo>
                    <a:pt x="0" y="223270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112620" y="93569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4442" y="31343"/>
                  </a:moveTo>
                  <a:lnTo>
                    <a:pt x="0" y="19476"/>
                  </a:lnTo>
                  <a:lnTo>
                    <a:pt x="41672" y="0"/>
                  </a:lnTo>
                  <a:lnTo>
                    <a:pt x="44442" y="313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12620" y="93569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1672" y="0"/>
                  </a:moveTo>
                  <a:lnTo>
                    <a:pt x="0" y="19476"/>
                  </a:lnTo>
                  <a:lnTo>
                    <a:pt x="44442" y="31343"/>
                  </a:lnTo>
                  <a:lnTo>
                    <a:pt x="41672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34534" y="5081730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1441983" y="5603907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BB61AFD-446C-D700-601B-4354B67D6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1832" y="2871100"/>
            <a:ext cx="2530685" cy="1110825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Convolution</a:t>
            </a:r>
            <a:r>
              <a:rPr sz="4000" spc="-73" dirty="0"/>
              <a:t> </a:t>
            </a:r>
            <a:r>
              <a:rPr sz="4000" spc="-13" dirty="0"/>
              <a:t>Layer</a:t>
            </a:r>
            <a:endParaRPr sz="4000"/>
          </a:p>
        </p:txBody>
      </p:sp>
      <p:grpSp>
        <p:nvGrpSpPr>
          <p:cNvPr id="11" name="object 11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9100" y="1105743"/>
            <a:ext cx="4497493" cy="127462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24617" marR="6773">
              <a:lnSpc>
                <a:spcPts val="3800"/>
              </a:lnSpc>
              <a:spcBef>
                <a:spcPts val="293"/>
              </a:spcBef>
            </a:pPr>
            <a:r>
              <a:rPr sz="3200" dirty="0">
                <a:solidFill>
                  <a:srgbClr val="FF0000"/>
                </a:solidFill>
              </a:rPr>
              <a:t>32x32x3</a:t>
            </a:r>
            <a:r>
              <a:rPr sz="3200" spc="-173" dirty="0">
                <a:solidFill>
                  <a:srgbClr val="FF0000"/>
                </a:solidFill>
              </a:rPr>
              <a:t> </a:t>
            </a:r>
            <a:r>
              <a:rPr sz="3200" spc="-13" dirty="0">
                <a:solidFill>
                  <a:srgbClr val="FF0000"/>
                </a:solidFill>
              </a:rPr>
              <a:t>image </a:t>
            </a:r>
            <a:r>
              <a:rPr sz="3200" dirty="0">
                <a:solidFill>
                  <a:srgbClr val="0000FF"/>
                </a:solidFill>
              </a:rPr>
              <a:t>5x5x3</a:t>
            </a:r>
            <a:r>
              <a:rPr sz="3200" spc="-120" dirty="0">
                <a:solidFill>
                  <a:srgbClr val="0000FF"/>
                </a:solidFill>
              </a:rPr>
              <a:t> </a:t>
            </a:r>
            <a:r>
              <a:rPr sz="3200" spc="-13" dirty="0">
                <a:solidFill>
                  <a:srgbClr val="0000FF"/>
                </a:solidFill>
              </a:rPr>
              <a:t>filter</a:t>
            </a:r>
            <a:endParaRPr sz="3200"/>
          </a:p>
          <a:p>
            <a:pPr marL="16933">
              <a:lnSpc>
                <a:spcPts val="1967"/>
              </a:lnSpc>
            </a:pPr>
            <a:r>
              <a:rPr sz="2400" spc="-33" dirty="0"/>
              <a:t>32</a:t>
            </a:r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2727820" y="1340649"/>
            <a:ext cx="1860973" cy="1376680"/>
            <a:chOff x="2045865" y="1005487"/>
            <a:chExt cx="1395730" cy="1032510"/>
          </a:xfrm>
        </p:grpSpPr>
        <p:sp>
          <p:nvSpPr>
            <p:cNvPr id="18" name="object 18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777535" y="3821520"/>
            <a:ext cx="540173" cy="201507"/>
            <a:chOff x="3583151" y="2866140"/>
            <a:chExt cx="405130" cy="151130"/>
          </a:xfrm>
        </p:grpSpPr>
        <p:sp>
          <p:nvSpPr>
            <p:cNvPr id="25" name="object 25"/>
            <p:cNvSpPr/>
            <p:nvPr/>
          </p:nvSpPr>
          <p:spPr>
            <a:xfrm>
              <a:off x="3628621" y="2885719"/>
              <a:ext cx="354965" cy="127000"/>
            </a:xfrm>
            <a:custGeom>
              <a:avLst/>
              <a:gdLst/>
              <a:ahLst/>
              <a:cxnLst/>
              <a:rect l="l" t="t" r="r" b="b"/>
              <a:pathLst>
                <a:path w="354964" h="127000">
                  <a:moveTo>
                    <a:pt x="354478" y="12658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16" y="29632"/>
                  </a:moveTo>
                  <a:lnTo>
                    <a:pt x="0" y="279"/>
                  </a:lnTo>
                  <a:lnTo>
                    <a:pt x="45998" y="0"/>
                  </a:lnTo>
                  <a:lnTo>
                    <a:pt x="35416" y="29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87913" y="2870902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8" y="0"/>
                  </a:moveTo>
                  <a:lnTo>
                    <a:pt x="0" y="279"/>
                  </a:lnTo>
                  <a:lnTo>
                    <a:pt x="35416" y="29632"/>
                  </a:lnTo>
                  <a:lnTo>
                    <a:pt x="459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25334" y="3750842"/>
            <a:ext cx="6398260" cy="148237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/>
              <a:t>1</a:t>
            </a:r>
            <a:r>
              <a:rPr sz="2400" b="1" spc="-7" dirty="0"/>
              <a:t> </a:t>
            </a:r>
            <a:r>
              <a:rPr sz="2400" b="1" spc="-13" dirty="0"/>
              <a:t>number:</a:t>
            </a:r>
            <a:endParaRPr sz="2400"/>
          </a:p>
          <a:p>
            <a:pPr marL="16933" marR="6773">
              <a:lnSpc>
                <a:spcPct val="100699"/>
              </a:lnSpc>
            </a:pPr>
            <a:r>
              <a:rPr sz="2400" dirty="0"/>
              <a:t>the</a:t>
            </a:r>
            <a:r>
              <a:rPr sz="2400" spc="-47" dirty="0"/>
              <a:t> </a:t>
            </a:r>
            <a:r>
              <a:rPr sz="2400" dirty="0"/>
              <a:t>result</a:t>
            </a:r>
            <a:r>
              <a:rPr sz="2400" spc="-27" dirty="0"/>
              <a:t> </a:t>
            </a:r>
            <a:r>
              <a:rPr sz="2400" dirty="0"/>
              <a:t>of</a:t>
            </a:r>
            <a:r>
              <a:rPr sz="2400" spc="-33" dirty="0"/>
              <a:t> </a:t>
            </a:r>
            <a:r>
              <a:rPr sz="2400" dirty="0"/>
              <a:t>taking</a:t>
            </a:r>
            <a:r>
              <a:rPr sz="2400" spc="-27" dirty="0"/>
              <a:t> </a:t>
            </a:r>
            <a:r>
              <a:rPr sz="2400" dirty="0"/>
              <a:t>a</a:t>
            </a:r>
            <a:r>
              <a:rPr sz="2400" spc="-27" dirty="0"/>
              <a:t> </a:t>
            </a:r>
            <a:r>
              <a:rPr sz="2400" dirty="0"/>
              <a:t>dot</a:t>
            </a:r>
            <a:r>
              <a:rPr sz="2400" spc="-33" dirty="0"/>
              <a:t> </a:t>
            </a:r>
            <a:r>
              <a:rPr sz="2400" dirty="0"/>
              <a:t>product</a:t>
            </a:r>
            <a:r>
              <a:rPr sz="2400" spc="-27" dirty="0"/>
              <a:t> </a:t>
            </a:r>
            <a:r>
              <a:rPr sz="2400" dirty="0"/>
              <a:t>between</a:t>
            </a:r>
            <a:r>
              <a:rPr sz="2400" spc="-27" dirty="0"/>
              <a:t> </a:t>
            </a:r>
            <a:r>
              <a:rPr sz="2400" spc="-33" dirty="0"/>
              <a:t>the </a:t>
            </a:r>
            <a:r>
              <a:rPr sz="2400" dirty="0"/>
              <a:t>filter</a:t>
            </a:r>
            <a:r>
              <a:rPr sz="2400" spc="-33" dirty="0"/>
              <a:t> </a:t>
            </a:r>
            <a:r>
              <a:rPr sz="2400" dirty="0"/>
              <a:t>and</a:t>
            </a:r>
            <a:r>
              <a:rPr sz="2400" spc="-20" dirty="0"/>
              <a:t> </a:t>
            </a:r>
            <a:r>
              <a:rPr sz="2400" dirty="0"/>
              <a:t>a</a:t>
            </a:r>
            <a:r>
              <a:rPr sz="2400" spc="-13" dirty="0"/>
              <a:t> </a:t>
            </a:r>
            <a:r>
              <a:rPr sz="2400" dirty="0"/>
              <a:t>small</a:t>
            </a:r>
            <a:r>
              <a:rPr sz="2400" spc="-20" dirty="0"/>
              <a:t> </a:t>
            </a:r>
            <a:r>
              <a:rPr sz="2400" dirty="0"/>
              <a:t>5x5x3</a:t>
            </a:r>
            <a:r>
              <a:rPr sz="2400" spc="-20" dirty="0"/>
              <a:t> </a:t>
            </a:r>
            <a:r>
              <a:rPr sz="2400" dirty="0"/>
              <a:t>chunk</a:t>
            </a:r>
            <a:r>
              <a:rPr sz="2400" spc="-13" dirty="0"/>
              <a:t> </a:t>
            </a:r>
            <a:r>
              <a:rPr sz="2400" dirty="0"/>
              <a:t>of</a:t>
            </a:r>
            <a:r>
              <a:rPr sz="2400" spc="-20" dirty="0"/>
              <a:t> </a:t>
            </a:r>
            <a:r>
              <a:rPr sz="2400" dirty="0"/>
              <a:t>the</a:t>
            </a:r>
            <a:r>
              <a:rPr sz="2400" spc="-13" dirty="0"/>
              <a:t> image</a:t>
            </a:r>
            <a:r>
              <a:rPr sz="2400" spc="667" dirty="0"/>
              <a:t> </a:t>
            </a:r>
            <a:r>
              <a:rPr sz="2400" dirty="0"/>
              <a:t>(i.e.</a:t>
            </a:r>
            <a:r>
              <a:rPr sz="2400" spc="-47" dirty="0"/>
              <a:t> </a:t>
            </a:r>
            <a:r>
              <a:rPr sz="2400" dirty="0"/>
              <a:t>5*5*3</a:t>
            </a:r>
            <a:r>
              <a:rPr sz="2400" spc="-27" dirty="0"/>
              <a:t> </a:t>
            </a:r>
            <a:r>
              <a:rPr sz="2400" dirty="0"/>
              <a:t>=</a:t>
            </a:r>
            <a:r>
              <a:rPr sz="2400" spc="-27" dirty="0"/>
              <a:t> </a:t>
            </a:r>
            <a:r>
              <a:rPr sz="2400" spc="-13" dirty="0"/>
              <a:t>75-</a:t>
            </a:r>
            <a:r>
              <a:rPr sz="2400" dirty="0"/>
              <a:t>dimensional</a:t>
            </a:r>
            <a:r>
              <a:rPr sz="2400" spc="-33" dirty="0"/>
              <a:t> </a:t>
            </a:r>
            <a:r>
              <a:rPr sz="2400" dirty="0"/>
              <a:t>dot</a:t>
            </a:r>
            <a:r>
              <a:rPr sz="2400" spc="-27" dirty="0"/>
              <a:t> </a:t>
            </a:r>
            <a:r>
              <a:rPr sz="2400" dirty="0"/>
              <a:t>product</a:t>
            </a:r>
            <a:r>
              <a:rPr sz="2400" spc="-27" dirty="0"/>
              <a:t> </a:t>
            </a:r>
            <a:r>
              <a:rPr sz="2400" dirty="0"/>
              <a:t>+</a:t>
            </a:r>
            <a:r>
              <a:rPr sz="2400" spc="-27" dirty="0"/>
              <a:t> </a:t>
            </a:r>
            <a:r>
              <a:rPr sz="2400" spc="-13" dirty="0"/>
              <a:t>bias)</a:t>
            </a:r>
            <a:endParaRPr sz="2400"/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8766" y="1767068"/>
            <a:ext cx="376399" cy="31366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2265" y="5381093"/>
            <a:ext cx="1594328" cy="5247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649217" y="5290690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7CD1234-6299-842F-8661-73A3A2E4F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5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71832" y="2871100"/>
            <a:ext cx="2530685" cy="1110825"/>
            <a:chOff x="1628874" y="2153324"/>
            <a:chExt cx="1898014" cy="833119"/>
          </a:xfrm>
        </p:grpSpPr>
        <p:sp>
          <p:nvSpPr>
            <p:cNvPr id="3" name="object 3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3367" y="47396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Convolution</a:t>
            </a:r>
            <a:r>
              <a:rPr sz="4000" spc="-73" dirty="0"/>
              <a:t> </a:t>
            </a:r>
            <a:r>
              <a:rPr sz="4000" spc="-13" dirty="0"/>
              <a:t>Layer</a:t>
            </a:r>
            <a:endParaRPr sz="400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1616467" y="1575099"/>
            <a:ext cx="1301325" cy="3703320"/>
            <a:chOff x="1212350" y="1181324"/>
            <a:chExt cx="975994" cy="2777490"/>
          </a:xfrm>
        </p:grpSpPr>
        <p:sp>
          <p:nvSpPr>
            <p:cNvPr id="12" name="object 12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9100" y="1105743"/>
            <a:ext cx="4497493" cy="127462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24617" marR="6773">
              <a:lnSpc>
                <a:spcPts val="3800"/>
              </a:lnSpc>
              <a:spcBef>
                <a:spcPts val="293"/>
              </a:spcBef>
            </a:pPr>
            <a:r>
              <a:rPr sz="3200" dirty="0">
                <a:solidFill>
                  <a:srgbClr val="FF0000"/>
                </a:solidFill>
              </a:rPr>
              <a:t>32x32x3</a:t>
            </a:r>
            <a:r>
              <a:rPr sz="3200" spc="-173" dirty="0">
                <a:solidFill>
                  <a:srgbClr val="FF0000"/>
                </a:solidFill>
              </a:rPr>
              <a:t> </a:t>
            </a:r>
            <a:r>
              <a:rPr sz="3200" spc="-13" dirty="0">
                <a:solidFill>
                  <a:srgbClr val="FF0000"/>
                </a:solidFill>
              </a:rPr>
              <a:t>image </a:t>
            </a:r>
            <a:r>
              <a:rPr sz="3200" dirty="0">
                <a:solidFill>
                  <a:srgbClr val="0000FF"/>
                </a:solidFill>
              </a:rPr>
              <a:t>5x5x3</a:t>
            </a:r>
            <a:r>
              <a:rPr sz="3200" spc="-120" dirty="0">
                <a:solidFill>
                  <a:srgbClr val="0000FF"/>
                </a:solidFill>
              </a:rPr>
              <a:t> </a:t>
            </a:r>
            <a:r>
              <a:rPr sz="3200" spc="-13" dirty="0">
                <a:solidFill>
                  <a:srgbClr val="0000FF"/>
                </a:solidFill>
              </a:rPr>
              <a:t>filter</a:t>
            </a:r>
            <a:endParaRPr sz="3200"/>
          </a:p>
          <a:p>
            <a:pPr marL="16933">
              <a:lnSpc>
                <a:spcPts val="1967"/>
              </a:lnSpc>
            </a:pPr>
            <a:r>
              <a:rPr sz="2400" spc="-33" dirty="0"/>
              <a:t>32</a:t>
            </a:r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2727820" y="1340649"/>
            <a:ext cx="1860973" cy="1376680"/>
            <a:chOff x="2045865" y="1005487"/>
            <a:chExt cx="1395730" cy="1032510"/>
          </a:xfrm>
        </p:grpSpPr>
        <p:sp>
          <p:nvSpPr>
            <p:cNvPr id="18" name="object 18"/>
            <p:cNvSpPr/>
            <p:nvPr/>
          </p:nvSpPr>
          <p:spPr>
            <a:xfrm>
              <a:off x="2404261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295865" y="3403473"/>
            <a:ext cx="3142827" cy="55033"/>
            <a:chOff x="3971899" y="2552604"/>
            <a:chExt cx="2357120" cy="41275"/>
          </a:xfrm>
        </p:grpSpPr>
        <p:sp>
          <p:nvSpPr>
            <p:cNvPr id="25" name="object 25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20600" y="3699775"/>
            <a:ext cx="32173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/>
              <a:t>convolve</a:t>
            </a:r>
            <a:r>
              <a:rPr sz="2400" spc="-27" dirty="0"/>
              <a:t> </a:t>
            </a:r>
            <a:r>
              <a:rPr sz="2400" dirty="0"/>
              <a:t>(slide)</a:t>
            </a:r>
            <a:r>
              <a:rPr sz="2400" spc="-20" dirty="0"/>
              <a:t> </a:t>
            </a:r>
            <a:r>
              <a:rPr sz="2400" dirty="0"/>
              <a:t>over</a:t>
            </a:r>
            <a:r>
              <a:rPr sz="2400" spc="-20" dirty="0"/>
              <a:t> </a:t>
            </a:r>
            <a:r>
              <a:rPr sz="2400" spc="-33" dirty="0"/>
              <a:t>all </a:t>
            </a:r>
            <a:r>
              <a:rPr sz="2400" dirty="0"/>
              <a:t>spatial</a:t>
            </a:r>
            <a:r>
              <a:rPr sz="2400" spc="-47" dirty="0"/>
              <a:t> </a:t>
            </a:r>
            <a:r>
              <a:rPr sz="2400" spc="-13" dirty="0"/>
              <a:t>locations</a:t>
            </a:r>
            <a:endParaRPr sz="2400"/>
          </a:p>
        </p:txBody>
      </p:sp>
      <p:grpSp>
        <p:nvGrpSpPr>
          <p:cNvPr id="29" name="object 29"/>
          <p:cNvGrpSpPr/>
          <p:nvPr/>
        </p:nvGrpSpPr>
        <p:grpSpPr>
          <a:xfrm>
            <a:off x="9420567" y="1575099"/>
            <a:ext cx="1301325" cy="3703320"/>
            <a:chOff x="7065425" y="1181324"/>
            <a:chExt cx="975994" cy="2777490"/>
          </a:xfrm>
        </p:grpSpPr>
        <p:sp>
          <p:nvSpPr>
            <p:cNvPr id="30" name="object 30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37833" y="783407"/>
            <a:ext cx="2164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solidFill>
                  <a:srgbClr val="0000FF"/>
                </a:solidFill>
              </a:rPr>
              <a:t>activation</a:t>
            </a:r>
            <a:r>
              <a:rPr sz="2400" b="1" spc="-67" dirty="0">
                <a:solidFill>
                  <a:srgbClr val="0000FF"/>
                </a:solidFill>
              </a:rPr>
              <a:t> </a:t>
            </a:r>
            <a:r>
              <a:rPr sz="2400" b="1" spc="-33" dirty="0">
                <a:solidFill>
                  <a:srgbClr val="0000FF"/>
                </a:solidFill>
              </a:rPr>
              <a:t>map</a:t>
            </a:r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1649217" y="5290690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9376626" y="5319819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67" dirty="0"/>
              <a:t>1</a:t>
            </a:r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0266638" y="46833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0805838" y="280205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3103DFE-D223-75C3-3720-EE6BC37C2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3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914679"/>
            <a:ext cx="9939228" cy="106375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We can create a single Convolutional layer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Let’s stack them together to get multiple feature/activation maps</a:t>
            </a:r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1520891" y="3429001"/>
            <a:ext cx="79309" cy="213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/>
          <p:nvPr/>
        </p:nvCxnSpPr>
        <p:spPr>
          <a:xfrm flipH="1">
            <a:off x="1670180" y="1978432"/>
            <a:ext cx="895738" cy="1333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3EAC-8D5F-1FCB-B862-933F4DB36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5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/>
              <a:t>Outline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0611" y="1247661"/>
            <a:ext cx="9155455" cy="4976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Part 1</a:t>
            </a:r>
          </a:p>
          <a:p>
            <a:pPr marL="469900" indent="-4572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Classical machine vision foundations</a:t>
            </a:r>
          </a:p>
          <a:p>
            <a:pPr marL="469900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Convolutional</a:t>
            </a:r>
            <a:r>
              <a:rPr lang="en-US" sz="3200" b="1" spc="-100" dirty="0">
                <a:latin typeface="Calibri"/>
                <a:cs typeface="Calibri"/>
              </a:rPr>
              <a:t> </a:t>
            </a:r>
            <a:r>
              <a:rPr lang="en-US" sz="3200" b="1" dirty="0">
                <a:latin typeface="Calibri"/>
                <a:cs typeface="Calibri"/>
              </a:rPr>
              <a:t>Neural</a:t>
            </a:r>
            <a:r>
              <a:rPr lang="en-US" sz="3200" b="1" spc="-95" dirty="0">
                <a:latin typeface="Calibri"/>
                <a:cs typeface="Calibri"/>
              </a:rPr>
              <a:t> </a:t>
            </a:r>
            <a:r>
              <a:rPr lang="en-US" sz="3200" b="1" dirty="0">
                <a:latin typeface="Calibri"/>
                <a:cs typeface="Calibri"/>
              </a:rPr>
              <a:t>Networks</a:t>
            </a:r>
            <a:r>
              <a:rPr lang="en-US" sz="3200" b="1" spc="-125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(CNN) Foundations</a:t>
            </a:r>
            <a:endParaRPr lang="en-US" sz="3200" b="1" dirty="0">
              <a:latin typeface="Calibri"/>
              <a:cs typeface="Calibri"/>
            </a:endParaRPr>
          </a:p>
          <a:p>
            <a:pPr marL="469900" indent="-4572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CNN Architectures</a:t>
            </a:r>
          </a:p>
          <a:p>
            <a:pPr marL="12700">
              <a:spcBef>
                <a:spcPts val="105"/>
              </a:spcBef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Part 2</a:t>
            </a:r>
          </a:p>
          <a:p>
            <a:pPr marL="469900" lvl="8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25" dirty="0">
                <a:latin typeface="Calibri"/>
                <a:cs typeface="Calibri"/>
              </a:rPr>
              <a:t>Training</a:t>
            </a:r>
            <a:r>
              <a:rPr lang="en-US" sz="3200" spc="-125" dirty="0">
                <a:latin typeface="Calibri"/>
                <a:cs typeface="Calibri"/>
              </a:rPr>
              <a:t> </a:t>
            </a:r>
            <a:r>
              <a:rPr lang="en-US" sz="3200" spc="-25" dirty="0">
                <a:latin typeface="Calibri"/>
                <a:cs typeface="Calibri"/>
              </a:rPr>
              <a:t>CNNs</a:t>
            </a:r>
            <a:endParaRPr lang="en-US" sz="3200" dirty="0">
              <a:latin typeface="Calibri"/>
              <a:cs typeface="Calibri"/>
            </a:endParaRPr>
          </a:p>
          <a:p>
            <a:pPr marL="469900" lvl="7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Understanding</a:t>
            </a:r>
            <a:r>
              <a:rPr lang="en-US" sz="3200" spc="-10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and</a:t>
            </a:r>
            <a:r>
              <a:rPr lang="en-US" sz="3200" spc="-10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Visualizing</a:t>
            </a:r>
            <a:r>
              <a:rPr lang="en-US" sz="3200" spc="-70" dirty="0">
                <a:latin typeface="Calibri"/>
                <a:cs typeface="Calibri"/>
              </a:rPr>
              <a:t> </a:t>
            </a:r>
            <a:r>
              <a:rPr lang="en-US" sz="3200" spc="-25" dirty="0">
                <a:latin typeface="Calibri"/>
                <a:cs typeface="Calibri"/>
              </a:rPr>
              <a:t>CNNs</a:t>
            </a:r>
          </a:p>
          <a:p>
            <a:pPr marL="12700" lvl="7">
              <a:tabLst>
                <a:tab pos="354965" algn="l"/>
              </a:tabLst>
            </a:pPr>
            <a:r>
              <a:rPr lang="en-US" sz="3200" spc="-25" dirty="0">
                <a:latin typeface="Calibri"/>
                <a:cs typeface="Calibri"/>
              </a:rPr>
              <a:t>Part 3</a:t>
            </a:r>
          </a:p>
          <a:p>
            <a:pPr marL="469900" lvl="7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Applications</a:t>
            </a:r>
            <a:endParaRPr lang="en-US" sz="3200" dirty="0">
              <a:latin typeface="Calibri"/>
              <a:cs typeface="Calibri"/>
            </a:endParaRPr>
          </a:p>
          <a:p>
            <a:pPr marL="12700" lvl="7">
              <a:tabLst>
                <a:tab pos="354965" algn="l"/>
              </a:tabLst>
            </a:pP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66B9-E611-8155-1CC4-2C7CFAEEA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76551" y="1976316"/>
            <a:ext cx="1805093" cy="3703320"/>
            <a:chOff x="7065425" y="1181324"/>
            <a:chExt cx="1353820" cy="2777490"/>
          </a:xfrm>
        </p:grpSpPr>
        <p:sp>
          <p:nvSpPr>
            <p:cNvPr id="3" name="object 3"/>
            <p:cNvSpPr/>
            <p:nvPr/>
          </p:nvSpPr>
          <p:spPr>
            <a:xfrm>
              <a:off x="7074950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7167176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7074950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7074950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7452928" y="20550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7545154" y="11908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3" y="0"/>
                  </a:lnTo>
                  <a:lnTo>
                    <a:pt x="864173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9" name="object 9"/>
            <p:cNvSpPr/>
            <p:nvPr/>
          </p:nvSpPr>
          <p:spPr>
            <a:xfrm>
              <a:off x="7452928" y="11908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2928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227816" y="3272317"/>
            <a:ext cx="2530685" cy="1110825"/>
            <a:chOff x="1628874" y="2153324"/>
            <a:chExt cx="1898014" cy="833119"/>
          </a:xfrm>
        </p:grpSpPr>
        <p:sp>
          <p:nvSpPr>
            <p:cNvPr id="12" name="object 12"/>
            <p:cNvSpPr/>
            <p:nvPr/>
          </p:nvSpPr>
          <p:spPr>
            <a:xfrm>
              <a:off x="1638399" y="2313547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002" y="2162849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8399" y="2162849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8399" y="2162849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4649" y="2428649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5149" y="2183099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99351" y="514085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3085085" y="237662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1705201" y="56630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792985" y="1506960"/>
            <a:ext cx="2789767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>
                <a:solidFill>
                  <a:srgbClr val="FF0000"/>
                </a:solidFill>
              </a:rPr>
              <a:t>32x32x3</a:t>
            </a:r>
            <a:r>
              <a:rPr sz="3200" spc="-173" dirty="0">
                <a:solidFill>
                  <a:srgbClr val="FF0000"/>
                </a:solidFill>
              </a:rPr>
              <a:t> </a:t>
            </a:r>
            <a:r>
              <a:rPr sz="3200" spc="-13" dirty="0">
                <a:solidFill>
                  <a:srgbClr val="FF0000"/>
                </a:solidFill>
              </a:rPr>
              <a:t>image </a:t>
            </a:r>
            <a:r>
              <a:rPr sz="3200" dirty="0">
                <a:solidFill>
                  <a:srgbClr val="37761C"/>
                </a:solidFill>
              </a:rPr>
              <a:t>5x5x3</a:t>
            </a:r>
            <a:r>
              <a:rPr sz="3200" spc="-120" dirty="0">
                <a:solidFill>
                  <a:srgbClr val="37761C"/>
                </a:solidFill>
              </a:rPr>
              <a:t> </a:t>
            </a:r>
            <a:r>
              <a:rPr sz="3200" spc="-13" dirty="0">
                <a:solidFill>
                  <a:srgbClr val="37761C"/>
                </a:solidFill>
              </a:rPr>
              <a:t>filter</a:t>
            </a:r>
            <a:endParaRPr sz="3200" dirty="0"/>
          </a:p>
        </p:txBody>
      </p:sp>
      <p:grpSp>
        <p:nvGrpSpPr>
          <p:cNvPr id="23" name="object 23"/>
          <p:cNvGrpSpPr/>
          <p:nvPr/>
        </p:nvGrpSpPr>
        <p:grpSpPr>
          <a:xfrm>
            <a:off x="3199234" y="1741867"/>
            <a:ext cx="1307253" cy="326813"/>
            <a:chOff x="2357437" y="1005487"/>
            <a:chExt cx="980440" cy="245110"/>
          </a:xfrm>
        </p:grpSpPr>
        <p:sp>
          <p:nvSpPr>
            <p:cNvPr id="24" name="object 24"/>
            <p:cNvSpPr/>
            <p:nvPr/>
          </p:nvSpPr>
          <p:spPr>
            <a:xfrm>
              <a:off x="2404262" y="1010249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4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5" name="object 25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2362199" y="1214870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672451" y="1976316"/>
            <a:ext cx="2972647" cy="3703320"/>
            <a:chOff x="1212350" y="1181324"/>
            <a:chExt cx="2229485" cy="2777490"/>
          </a:xfrm>
        </p:grpSpPr>
        <p:sp>
          <p:nvSpPr>
            <p:cNvPr id="28" name="object 28"/>
            <p:cNvSpPr/>
            <p:nvPr/>
          </p:nvSpPr>
          <p:spPr>
            <a:xfrm>
              <a:off x="2090915" y="1493774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9" name="object 29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0" name="object 30"/>
            <p:cNvSpPr/>
            <p:nvPr/>
          </p:nvSpPr>
          <p:spPr>
            <a:xfrm>
              <a:off x="2050628" y="20023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1875" y="19340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35047" y="11908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1875" y="11908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1875" y="11908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351849" y="3804690"/>
            <a:ext cx="3142827" cy="55033"/>
            <a:chOff x="3971899" y="2552604"/>
            <a:chExt cx="2357120" cy="41275"/>
          </a:xfrm>
        </p:grpSpPr>
        <p:sp>
          <p:nvSpPr>
            <p:cNvPr id="36" name="object 36"/>
            <p:cNvSpPr/>
            <p:nvPr/>
          </p:nvSpPr>
          <p:spPr>
            <a:xfrm>
              <a:off x="3971899" y="25730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80549" y="2557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276584" y="4100992"/>
            <a:ext cx="32173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/>
              <a:t>convolve</a:t>
            </a:r>
            <a:r>
              <a:rPr sz="2400" spc="-27" dirty="0"/>
              <a:t> </a:t>
            </a:r>
            <a:r>
              <a:rPr sz="2400" dirty="0"/>
              <a:t>(slide)</a:t>
            </a:r>
            <a:r>
              <a:rPr sz="2400" spc="-20" dirty="0"/>
              <a:t> </a:t>
            </a:r>
            <a:r>
              <a:rPr sz="2400" dirty="0"/>
              <a:t>over</a:t>
            </a:r>
            <a:r>
              <a:rPr sz="2400" spc="-20" dirty="0"/>
              <a:t> </a:t>
            </a:r>
            <a:r>
              <a:rPr sz="2400" spc="-33" dirty="0"/>
              <a:t>all </a:t>
            </a:r>
            <a:r>
              <a:rPr sz="2400" dirty="0"/>
              <a:t>spatial</a:t>
            </a:r>
            <a:r>
              <a:rPr sz="2400" spc="-47" dirty="0"/>
              <a:t> </a:t>
            </a:r>
            <a:r>
              <a:rPr sz="2400" spc="-13" dirty="0"/>
              <a:t>locations</a:t>
            </a:r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9553217" y="1489424"/>
            <a:ext cx="23351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/>
              <a:t>activation</a:t>
            </a:r>
            <a:r>
              <a:rPr sz="2400" b="1" spc="-67" dirty="0"/>
              <a:t> </a:t>
            </a:r>
            <a:r>
              <a:rPr sz="2400" b="1" spc="-27" dirty="0"/>
              <a:t>maps</a:t>
            </a:r>
            <a:endParaRPr sz="2400"/>
          </a:p>
        </p:txBody>
      </p:sp>
      <p:sp>
        <p:nvSpPr>
          <p:cNvPr id="41" name="object 41"/>
          <p:cNvSpPr txBox="1"/>
          <p:nvPr/>
        </p:nvSpPr>
        <p:spPr>
          <a:xfrm>
            <a:off x="9936579" y="569216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1</a:t>
            </a:r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10826591" y="5084592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11365791" y="320327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2050008" y="639139"/>
            <a:ext cx="10058400" cy="931917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consider</a:t>
            </a:r>
            <a:r>
              <a:rPr sz="3200" spc="-107" dirty="0"/>
              <a:t> </a:t>
            </a:r>
            <a:r>
              <a:rPr sz="3200" dirty="0"/>
              <a:t>a</a:t>
            </a:r>
            <a:r>
              <a:rPr sz="3200" spc="-107" dirty="0"/>
              <a:t> </a:t>
            </a:r>
            <a:r>
              <a:rPr sz="3200" dirty="0"/>
              <a:t>second,</a:t>
            </a:r>
            <a:r>
              <a:rPr sz="3200" spc="-80" dirty="0"/>
              <a:t> </a:t>
            </a:r>
            <a:r>
              <a:rPr sz="3200" dirty="0">
                <a:solidFill>
                  <a:srgbClr val="37761C"/>
                </a:solidFill>
              </a:rPr>
              <a:t>green</a:t>
            </a:r>
            <a:r>
              <a:rPr sz="3200" spc="-100" dirty="0">
                <a:solidFill>
                  <a:srgbClr val="37761C"/>
                </a:solidFill>
              </a:rPr>
              <a:t> </a:t>
            </a:r>
            <a:r>
              <a:rPr sz="3200" spc="-13" dirty="0"/>
              <a:t>filter</a:t>
            </a:r>
            <a:endParaRPr sz="3200" dirty="0"/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8420479-CCF1-0EEB-7C8F-7282BA3B5946}"/>
              </a:ext>
            </a:extLst>
          </p:cNvPr>
          <p:cNvSpPr txBox="1">
            <a:spLocks/>
          </p:cNvSpPr>
          <p:nvPr/>
        </p:nvSpPr>
        <p:spPr>
          <a:xfrm>
            <a:off x="1068392" y="-1"/>
            <a:ext cx="10058400" cy="9319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Convolution</a:t>
            </a:r>
            <a:r>
              <a:rPr lang="en-US" sz="4000" spc="-73" dirty="0"/>
              <a:t> </a:t>
            </a:r>
            <a:r>
              <a:rPr lang="en-US" sz="4000" spc="-13" dirty="0"/>
              <a:t>Layer</a:t>
            </a:r>
            <a:endParaRPr lang="en-US" sz="4000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BE65201-FC8F-D44A-C15F-9BF4C76A1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1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7725" y="1644742"/>
            <a:ext cx="1301325" cy="3703320"/>
            <a:chOff x="1212350" y="952724"/>
            <a:chExt cx="975994" cy="2777490"/>
          </a:xfrm>
        </p:grpSpPr>
        <p:sp>
          <p:nvSpPr>
            <p:cNvPr id="3" name="object 3"/>
            <p:cNvSpPr/>
            <p:nvPr/>
          </p:nvSpPr>
          <p:spPr>
            <a:xfrm>
              <a:off x="1221875" y="17054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" name="object 4"/>
            <p:cNvSpPr/>
            <p:nvPr/>
          </p:nvSpPr>
          <p:spPr>
            <a:xfrm>
              <a:off x="1435047" y="9622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221875" y="9622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221875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853024" y="1644742"/>
            <a:ext cx="1500293" cy="3703320"/>
            <a:chOff x="5693824" y="952724"/>
            <a:chExt cx="1125220" cy="2777490"/>
          </a:xfrm>
        </p:grpSpPr>
        <p:sp>
          <p:nvSpPr>
            <p:cNvPr id="8" name="object 8"/>
            <p:cNvSpPr/>
            <p:nvPr/>
          </p:nvSpPr>
          <p:spPr>
            <a:xfrm>
              <a:off x="5703349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9" name="object 9"/>
            <p:cNvSpPr/>
            <p:nvPr/>
          </p:nvSpPr>
          <p:spPr>
            <a:xfrm>
              <a:off x="5795575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03349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3349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2" name="object 12"/>
            <p:cNvSpPr/>
            <p:nvPr/>
          </p:nvSpPr>
          <p:spPr>
            <a:xfrm>
              <a:off x="58527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49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58527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58527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04625" y="480928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3290359" y="204505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1910475" y="533146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grpSp>
        <p:nvGrpSpPr>
          <p:cNvPr id="19" name="object 19"/>
          <p:cNvGrpSpPr/>
          <p:nvPr/>
        </p:nvGrpSpPr>
        <p:grpSpPr>
          <a:xfrm>
            <a:off x="4033125" y="3473116"/>
            <a:ext cx="3142827" cy="55033"/>
            <a:chOff x="2828900" y="2324004"/>
            <a:chExt cx="2357120" cy="41275"/>
          </a:xfrm>
        </p:grpSpPr>
        <p:sp>
          <p:nvSpPr>
            <p:cNvPr id="20" name="object 20"/>
            <p:cNvSpPr/>
            <p:nvPr/>
          </p:nvSpPr>
          <p:spPr>
            <a:xfrm>
              <a:off x="2828900" y="234449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37549" y="2328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7549" y="2328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61059" y="3566218"/>
            <a:ext cx="2490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/>
              <a:t>Convolution</a:t>
            </a:r>
            <a:r>
              <a:rPr sz="2400" spc="-73" dirty="0"/>
              <a:t> </a:t>
            </a:r>
            <a:r>
              <a:rPr sz="2400" spc="-13" dirty="0"/>
              <a:t>Layer</a:t>
            </a:r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8144904" y="1236716"/>
            <a:ext cx="233510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/>
              <a:t>activation</a:t>
            </a:r>
            <a:r>
              <a:rPr sz="2400" b="1" spc="-67" dirty="0"/>
              <a:t> </a:t>
            </a:r>
            <a:r>
              <a:rPr sz="2400" b="1" spc="-27" dirty="0"/>
              <a:t>maps</a:t>
            </a:r>
            <a:endParaRPr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8313053" y="5360590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6</a:t>
            </a:r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9720500" y="477865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10376099" y="26715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711989" y="428557"/>
            <a:ext cx="10058400" cy="931917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667" dirty="0"/>
              <a:t>For</a:t>
            </a:r>
            <a:r>
              <a:rPr sz="2667" spc="-47" dirty="0"/>
              <a:t> </a:t>
            </a:r>
            <a:r>
              <a:rPr sz="2667" dirty="0"/>
              <a:t>example,</a:t>
            </a:r>
            <a:r>
              <a:rPr sz="2667" spc="-47" dirty="0"/>
              <a:t> </a:t>
            </a:r>
            <a:r>
              <a:rPr sz="2667" dirty="0"/>
              <a:t>if</a:t>
            </a:r>
            <a:r>
              <a:rPr sz="2667" spc="-40" dirty="0"/>
              <a:t> </a:t>
            </a:r>
            <a:r>
              <a:rPr sz="2667" dirty="0"/>
              <a:t>we</a:t>
            </a:r>
            <a:r>
              <a:rPr sz="2667" spc="-47" dirty="0"/>
              <a:t> </a:t>
            </a:r>
            <a:r>
              <a:rPr sz="2667" dirty="0"/>
              <a:t>had</a:t>
            </a:r>
            <a:r>
              <a:rPr sz="2667" spc="-40" dirty="0"/>
              <a:t> </a:t>
            </a:r>
            <a:r>
              <a:rPr sz="2667" dirty="0"/>
              <a:t>6</a:t>
            </a:r>
            <a:r>
              <a:rPr sz="2667" spc="-47" dirty="0"/>
              <a:t> </a:t>
            </a:r>
            <a:r>
              <a:rPr sz="2667" dirty="0"/>
              <a:t>5x5</a:t>
            </a:r>
            <a:r>
              <a:rPr sz="2667" spc="-47" dirty="0"/>
              <a:t> </a:t>
            </a:r>
            <a:r>
              <a:rPr sz="2667" dirty="0"/>
              <a:t>filters,</a:t>
            </a:r>
            <a:r>
              <a:rPr sz="2667" spc="-40" dirty="0"/>
              <a:t> </a:t>
            </a:r>
            <a:r>
              <a:rPr sz="2667" dirty="0"/>
              <a:t>we’ll</a:t>
            </a:r>
            <a:r>
              <a:rPr sz="2667" spc="-47" dirty="0"/>
              <a:t> </a:t>
            </a:r>
            <a:r>
              <a:rPr sz="2667" dirty="0"/>
              <a:t>get</a:t>
            </a:r>
            <a:r>
              <a:rPr sz="2667" spc="-40" dirty="0"/>
              <a:t> </a:t>
            </a:r>
            <a:r>
              <a:rPr sz="2667" dirty="0"/>
              <a:t>6</a:t>
            </a:r>
            <a:r>
              <a:rPr sz="2667" spc="-47" dirty="0"/>
              <a:t> </a:t>
            </a:r>
            <a:r>
              <a:rPr sz="2667" dirty="0"/>
              <a:t>separate</a:t>
            </a:r>
            <a:r>
              <a:rPr sz="2667" spc="-40" dirty="0"/>
              <a:t> </a:t>
            </a:r>
            <a:r>
              <a:rPr sz="2667" dirty="0"/>
              <a:t>activation</a:t>
            </a:r>
            <a:r>
              <a:rPr sz="2667" spc="-47" dirty="0"/>
              <a:t> </a:t>
            </a:r>
            <a:r>
              <a:rPr sz="2667" spc="-13" dirty="0"/>
              <a:t>maps:</a:t>
            </a:r>
            <a:endParaRPr sz="2667" dirty="0"/>
          </a:p>
        </p:txBody>
      </p:sp>
      <p:grpSp>
        <p:nvGrpSpPr>
          <p:cNvPr id="29" name="object 29"/>
          <p:cNvGrpSpPr/>
          <p:nvPr/>
        </p:nvGrpSpPr>
        <p:grpSpPr>
          <a:xfrm>
            <a:off x="8255395" y="1644742"/>
            <a:ext cx="1910927" cy="3703320"/>
            <a:chOff x="5995602" y="952724"/>
            <a:chExt cx="1433195" cy="2777490"/>
          </a:xfrm>
        </p:grpSpPr>
        <p:sp>
          <p:nvSpPr>
            <p:cNvPr id="30" name="object 30"/>
            <p:cNvSpPr/>
            <p:nvPr/>
          </p:nvSpPr>
          <p:spPr>
            <a:xfrm>
              <a:off x="60051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73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60051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51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4" name="object 34"/>
            <p:cNvSpPr/>
            <p:nvPr/>
          </p:nvSpPr>
          <p:spPr>
            <a:xfrm>
              <a:off x="61575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97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BC1A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6" name="object 36"/>
            <p:cNvSpPr/>
            <p:nvPr/>
          </p:nvSpPr>
          <p:spPr>
            <a:xfrm>
              <a:off x="61575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FF4D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7" name="object 37"/>
            <p:cNvSpPr/>
            <p:nvPr/>
          </p:nvSpPr>
          <p:spPr>
            <a:xfrm>
              <a:off x="61575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8" name="object 38"/>
            <p:cNvSpPr/>
            <p:nvPr/>
          </p:nvSpPr>
          <p:spPr>
            <a:xfrm>
              <a:off x="63099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10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9" name="object 39"/>
            <p:cNvSpPr/>
            <p:nvPr/>
          </p:nvSpPr>
          <p:spPr>
            <a:xfrm>
              <a:off x="6402153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A7BA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099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099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62327" y="1826424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3" name="object 43"/>
            <p:cNvSpPr/>
            <p:nvPr/>
          </p:nvSpPr>
          <p:spPr>
            <a:xfrm>
              <a:off x="6554552" y="962249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9B7A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2327" y="962249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400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FCEAD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45" name="object 45"/>
            <p:cNvSpPr/>
            <p:nvPr/>
          </p:nvSpPr>
          <p:spPr>
            <a:xfrm>
              <a:off x="6462327" y="9622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400" y="0"/>
                  </a:lnTo>
                  <a:lnTo>
                    <a:pt x="956400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400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11989" y="5755484"/>
            <a:ext cx="85352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/>
              <a:t>We</a:t>
            </a:r>
            <a:r>
              <a:rPr sz="2667" spc="-33" dirty="0"/>
              <a:t> </a:t>
            </a:r>
            <a:r>
              <a:rPr sz="2667" dirty="0"/>
              <a:t>stack</a:t>
            </a:r>
            <a:r>
              <a:rPr sz="2667" spc="-27" dirty="0"/>
              <a:t> </a:t>
            </a:r>
            <a:r>
              <a:rPr sz="2667" dirty="0"/>
              <a:t>these</a:t>
            </a:r>
            <a:r>
              <a:rPr sz="2667" spc="-33" dirty="0"/>
              <a:t> </a:t>
            </a:r>
            <a:r>
              <a:rPr sz="2667" dirty="0"/>
              <a:t>up</a:t>
            </a:r>
            <a:r>
              <a:rPr sz="2667" spc="-27" dirty="0"/>
              <a:t> </a:t>
            </a:r>
            <a:r>
              <a:rPr sz="2667" dirty="0"/>
              <a:t>to</a:t>
            </a:r>
            <a:r>
              <a:rPr sz="2667" spc="-33" dirty="0"/>
              <a:t> </a:t>
            </a:r>
            <a:r>
              <a:rPr sz="2667" dirty="0"/>
              <a:t>get</a:t>
            </a:r>
            <a:r>
              <a:rPr sz="2667" spc="-27" dirty="0"/>
              <a:t> </a:t>
            </a:r>
            <a:r>
              <a:rPr sz="2667" dirty="0"/>
              <a:t>a</a:t>
            </a:r>
            <a:r>
              <a:rPr sz="2667" spc="-33" dirty="0"/>
              <a:t> </a:t>
            </a:r>
            <a:r>
              <a:rPr sz="2667" dirty="0"/>
              <a:t>“new</a:t>
            </a:r>
            <a:r>
              <a:rPr sz="2667" spc="-27" dirty="0"/>
              <a:t> </a:t>
            </a:r>
            <a:r>
              <a:rPr sz="2667" dirty="0"/>
              <a:t>image”</a:t>
            </a:r>
            <a:r>
              <a:rPr sz="2667" spc="-33" dirty="0"/>
              <a:t> </a:t>
            </a:r>
            <a:r>
              <a:rPr sz="2667" dirty="0"/>
              <a:t>of</a:t>
            </a:r>
            <a:r>
              <a:rPr sz="2667" spc="-27" dirty="0"/>
              <a:t> </a:t>
            </a:r>
            <a:r>
              <a:rPr sz="2667" dirty="0"/>
              <a:t>size</a:t>
            </a:r>
            <a:r>
              <a:rPr sz="2667" spc="-33" dirty="0"/>
              <a:t> </a:t>
            </a:r>
            <a:r>
              <a:rPr sz="2667" spc="-13" dirty="0"/>
              <a:t>28x28x6!</a:t>
            </a:r>
            <a:endParaRPr sz="2667"/>
          </a:p>
        </p:txBody>
      </p:sp>
      <p:sp>
        <p:nvSpPr>
          <p:cNvPr id="48" name="object 10">
            <a:extLst>
              <a:ext uri="{FF2B5EF4-FFF2-40B4-BE49-F238E27FC236}">
                <a16:creationId xmlns:a16="http://schemas.microsoft.com/office/drawing/2014/main" id="{1C6DED36-C8BA-DF21-7B7C-C21C05ABB79F}"/>
              </a:ext>
            </a:extLst>
          </p:cNvPr>
          <p:cNvSpPr txBox="1">
            <a:spLocks/>
          </p:cNvSpPr>
          <p:nvPr/>
        </p:nvSpPr>
        <p:spPr>
          <a:xfrm>
            <a:off x="1068392" y="-1"/>
            <a:ext cx="10058400" cy="9319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Convolution</a:t>
            </a:r>
            <a:r>
              <a:rPr lang="en-US" sz="4000" spc="-73" dirty="0"/>
              <a:t> </a:t>
            </a:r>
            <a:r>
              <a:rPr lang="en-US" sz="4000" spc="-13" dirty="0"/>
              <a:t>Layer</a:t>
            </a:r>
            <a:endParaRPr lang="en-US" sz="40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6768D61-5CA1-F7D1-44EE-F274913004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4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482" y="1041641"/>
            <a:ext cx="11439331" cy="400408"/>
          </a:xfrm>
          <a:prstGeom prst="rect">
            <a:avLst/>
          </a:prstGeom>
        </p:spPr>
        <p:txBody>
          <a:bodyPr spcFirstLastPara="1" vert="horz" wrap="square" lIns="0" tIns="14393" rIns="0" bIns="0" rtlCol="0" anchor="b" anchorCtr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lang="en-US" sz="2400" dirty="0">
                <a:latin typeface="Arial"/>
                <a:cs typeface="Arial"/>
              </a:rPr>
              <a:t>Note: </a:t>
            </a:r>
            <a:r>
              <a:rPr lang="en-US" sz="2400" dirty="0"/>
              <a:t>CNNs are</a:t>
            </a:r>
            <a:r>
              <a:rPr sz="2400" spc="-33" dirty="0"/>
              <a:t> </a:t>
            </a:r>
            <a:r>
              <a:rPr sz="2400" dirty="0"/>
              <a:t>a</a:t>
            </a:r>
            <a:r>
              <a:rPr sz="2400" spc="-40" dirty="0"/>
              <a:t> </a:t>
            </a:r>
            <a:r>
              <a:rPr sz="2400" dirty="0"/>
              <a:t>sequence</a:t>
            </a:r>
            <a:r>
              <a:rPr sz="2400" spc="-33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Convolution</a:t>
            </a:r>
            <a:r>
              <a:rPr sz="2400" spc="-33" dirty="0"/>
              <a:t> </a:t>
            </a:r>
            <a:r>
              <a:rPr sz="2400" dirty="0"/>
              <a:t>Layers,</a:t>
            </a:r>
            <a:r>
              <a:rPr sz="2400" spc="-40" dirty="0"/>
              <a:t> </a:t>
            </a:r>
            <a:r>
              <a:rPr sz="2400" b="1" dirty="0"/>
              <a:t>interspersed</a:t>
            </a:r>
            <a:r>
              <a:rPr sz="2400" b="1" spc="-33" dirty="0"/>
              <a:t> </a:t>
            </a:r>
            <a:r>
              <a:rPr sz="2400" b="1" spc="-27" dirty="0"/>
              <a:t>with </a:t>
            </a:r>
            <a:r>
              <a:rPr sz="2400" b="1" dirty="0"/>
              <a:t>activation</a:t>
            </a:r>
            <a:r>
              <a:rPr sz="2400" b="1" spc="-67" dirty="0"/>
              <a:t> </a:t>
            </a:r>
            <a:r>
              <a:rPr sz="2400" b="1" spc="-13" dirty="0"/>
              <a:t>functions</a:t>
            </a:r>
            <a:endParaRPr sz="2400" b="1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3399" y="1489032"/>
            <a:ext cx="1301325" cy="3703320"/>
            <a:chOff x="167549" y="1116774"/>
            <a:chExt cx="975994" cy="2777490"/>
          </a:xfrm>
        </p:grpSpPr>
        <p:sp>
          <p:nvSpPr>
            <p:cNvPr id="4" name="object 4"/>
            <p:cNvSpPr/>
            <p:nvPr/>
          </p:nvSpPr>
          <p:spPr>
            <a:xfrm>
              <a:off x="1770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3902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770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1770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50299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6360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561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975833" y="3179273"/>
            <a:ext cx="1304713" cy="55033"/>
            <a:chOff x="1481874" y="2384454"/>
            <a:chExt cx="978535" cy="41275"/>
          </a:xfrm>
        </p:grpSpPr>
        <p:sp>
          <p:nvSpPr>
            <p:cNvPr id="12" name="object 12"/>
            <p:cNvSpPr/>
            <p:nvPr/>
          </p:nvSpPr>
          <p:spPr>
            <a:xfrm>
              <a:off x="1481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576200" y="1489032"/>
            <a:ext cx="1301325" cy="3703320"/>
            <a:chOff x="2682150" y="1116774"/>
            <a:chExt cx="975994" cy="2777490"/>
          </a:xfrm>
        </p:grpSpPr>
        <p:sp>
          <p:nvSpPr>
            <p:cNvPr id="16" name="object 16"/>
            <p:cNvSpPr/>
            <p:nvPr/>
          </p:nvSpPr>
          <p:spPr>
            <a:xfrm>
              <a:off x="2691675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4847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1675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1675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503101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49888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36089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6</a:t>
            </a:r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2125634" y="3310774"/>
            <a:ext cx="99822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  <a:p>
            <a:pPr marL="16933" marR="157476" algn="just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</a:rPr>
              <a:t>e.g.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spc="-67" dirty="0">
                <a:solidFill>
                  <a:srgbClr val="0000FF"/>
                </a:solidFill>
              </a:rPr>
              <a:t>6 </a:t>
            </a:r>
            <a:r>
              <a:rPr sz="2400" spc="-13" dirty="0">
                <a:solidFill>
                  <a:srgbClr val="0000FF"/>
                </a:solidFill>
              </a:rPr>
              <a:t>5x5x3 filters</a:t>
            </a:r>
            <a:endParaRPr sz="2400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B04A1CF0-BB4C-D103-2E96-B5ABE600D03A}"/>
              </a:ext>
            </a:extLst>
          </p:cNvPr>
          <p:cNvSpPr txBox="1">
            <a:spLocks/>
          </p:cNvSpPr>
          <p:nvPr/>
        </p:nvSpPr>
        <p:spPr>
          <a:xfrm>
            <a:off x="1220792" y="438840"/>
            <a:ext cx="8296432" cy="6454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Convolution</a:t>
            </a:r>
            <a:r>
              <a:rPr lang="en-US" sz="4000" spc="-73" dirty="0"/>
              <a:t> </a:t>
            </a:r>
            <a:r>
              <a:rPr lang="en-US" sz="4000" spc="-13" dirty="0"/>
              <a:t>Layer</a:t>
            </a:r>
            <a:endParaRPr lang="en-US" sz="40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45FFF71-99F2-D286-0745-6FB13DBC8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23399" y="1489032"/>
            <a:ext cx="1301325" cy="3703320"/>
            <a:chOff x="167549" y="1116774"/>
            <a:chExt cx="975994" cy="2777490"/>
          </a:xfrm>
        </p:grpSpPr>
        <p:sp>
          <p:nvSpPr>
            <p:cNvPr id="4" name="object 4"/>
            <p:cNvSpPr/>
            <p:nvPr/>
          </p:nvSpPr>
          <p:spPr>
            <a:xfrm>
              <a:off x="1770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3902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770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1770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50299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6360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561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975833" y="3179273"/>
            <a:ext cx="1304713" cy="55033"/>
            <a:chOff x="1481874" y="2384454"/>
            <a:chExt cx="978535" cy="41275"/>
          </a:xfrm>
        </p:grpSpPr>
        <p:sp>
          <p:nvSpPr>
            <p:cNvPr id="12" name="object 12"/>
            <p:cNvSpPr/>
            <p:nvPr/>
          </p:nvSpPr>
          <p:spPr>
            <a:xfrm>
              <a:off x="1481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2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25634" y="3310774"/>
            <a:ext cx="99822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  <a:p>
            <a:pPr marL="16933" marR="157476" algn="just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</a:rPr>
              <a:t>e.g.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spc="-67" dirty="0">
                <a:solidFill>
                  <a:srgbClr val="0000FF"/>
                </a:solidFill>
              </a:rPr>
              <a:t>6 </a:t>
            </a:r>
            <a:r>
              <a:rPr sz="2400" spc="-13" dirty="0">
                <a:solidFill>
                  <a:srgbClr val="0000FF"/>
                </a:solidFill>
              </a:rPr>
              <a:t>5x5x3 filters</a:t>
            </a:r>
            <a:endParaRPr sz="2400"/>
          </a:p>
        </p:txBody>
      </p:sp>
      <p:grpSp>
        <p:nvGrpSpPr>
          <p:cNvPr id="16" name="object 16"/>
          <p:cNvGrpSpPr/>
          <p:nvPr/>
        </p:nvGrpSpPr>
        <p:grpSpPr>
          <a:xfrm>
            <a:off x="3576200" y="1489032"/>
            <a:ext cx="1301325" cy="3703320"/>
            <a:chOff x="2682150" y="1116774"/>
            <a:chExt cx="975994" cy="2777490"/>
          </a:xfrm>
        </p:grpSpPr>
        <p:sp>
          <p:nvSpPr>
            <p:cNvPr id="17" name="object 17"/>
            <p:cNvSpPr/>
            <p:nvPr/>
          </p:nvSpPr>
          <p:spPr>
            <a:xfrm>
              <a:off x="2691675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4847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1675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2691675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03101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49888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3608950" y="517575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6</a:t>
            </a:r>
            <a:endParaRPr sz="2400"/>
          </a:p>
        </p:txBody>
      </p:sp>
      <p:grpSp>
        <p:nvGrpSpPr>
          <p:cNvPr id="24" name="object 24"/>
          <p:cNvGrpSpPr/>
          <p:nvPr/>
        </p:nvGrpSpPr>
        <p:grpSpPr>
          <a:xfrm>
            <a:off x="5633434" y="3179273"/>
            <a:ext cx="1304713" cy="55033"/>
            <a:chOff x="4225075" y="2384454"/>
            <a:chExt cx="978535" cy="41275"/>
          </a:xfrm>
        </p:grpSpPr>
        <p:sp>
          <p:nvSpPr>
            <p:cNvPr id="25" name="object 25"/>
            <p:cNvSpPr/>
            <p:nvPr/>
          </p:nvSpPr>
          <p:spPr>
            <a:xfrm>
              <a:off x="4225075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5155525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55525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83234" y="3310774"/>
            <a:ext cx="99822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 dirty="0"/>
          </a:p>
          <a:p>
            <a:pPr marL="16933" marR="39792">
              <a:lnSpc>
                <a:spcPct val="100699"/>
              </a:lnSpc>
            </a:pPr>
            <a:r>
              <a:rPr sz="2400" dirty="0">
                <a:solidFill>
                  <a:srgbClr val="37761C"/>
                </a:solidFill>
              </a:rPr>
              <a:t>e.g.</a:t>
            </a:r>
            <a:r>
              <a:rPr sz="2400" spc="-27" dirty="0">
                <a:solidFill>
                  <a:srgbClr val="37761C"/>
                </a:solidFill>
              </a:rPr>
              <a:t> </a:t>
            </a:r>
            <a:r>
              <a:rPr sz="2400" spc="-33" dirty="0">
                <a:solidFill>
                  <a:srgbClr val="37761C"/>
                </a:solidFill>
              </a:rPr>
              <a:t>10 </a:t>
            </a:r>
            <a:r>
              <a:rPr sz="2400" spc="-13" dirty="0">
                <a:solidFill>
                  <a:srgbClr val="37761C"/>
                </a:solidFill>
              </a:rPr>
              <a:t>5x5x</a:t>
            </a:r>
            <a:r>
              <a:rPr sz="2400" b="1" spc="-13" dirty="0">
                <a:solidFill>
                  <a:srgbClr val="37761C"/>
                </a:solidFill>
              </a:rPr>
              <a:t>6 </a:t>
            </a:r>
            <a:r>
              <a:rPr sz="2400" spc="-13" dirty="0">
                <a:solidFill>
                  <a:srgbClr val="37761C"/>
                </a:solidFill>
              </a:rPr>
              <a:t>filters</a:t>
            </a:r>
            <a:endParaRPr sz="2400" dirty="0"/>
          </a:p>
        </p:txBody>
      </p:sp>
      <p:grpSp>
        <p:nvGrpSpPr>
          <p:cNvPr id="29" name="object 29"/>
          <p:cNvGrpSpPr/>
          <p:nvPr/>
        </p:nvGrpSpPr>
        <p:grpSpPr>
          <a:xfrm>
            <a:off x="7233799" y="1489032"/>
            <a:ext cx="1301325" cy="3703320"/>
            <a:chOff x="5425349" y="1116774"/>
            <a:chExt cx="975994" cy="2777490"/>
          </a:xfrm>
        </p:grpSpPr>
        <p:sp>
          <p:nvSpPr>
            <p:cNvPr id="30" name="object 30"/>
            <p:cNvSpPr/>
            <p:nvPr/>
          </p:nvSpPr>
          <p:spPr>
            <a:xfrm>
              <a:off x="5434874" y="186952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1" name="object 31"/>
            <p:cNvSpPr/>
            <p:nvPr/>
          </p:nvSpPr>
          <p:spPr>
            <a:xfrm>
              <a:off x="5648046" y="112629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4874" y="112629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4874" y="112629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087833" y="3179273"/>
            <a:ext cx="1304713" cy="55033"/>
            <a:chOff x="6815874" y="2384454"/>
            <a:chExt cx="978535" cy="41275"/>
          </a:xfrm>
        </p:grpSpPr>
        <p:sp>
          <p:nvSpPr>
            <p:cNvPr id="35" name="object 35"/>
            <p:cNvSpPr/>
            <p:nvPr/>
          </p:nvSpPr>
          <p:spPr>
            <a:xfrm>
              <a:off x="6815874" y="240494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09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6" name="object 36"/>
            <p:cNvSpPr/>
            <p:nvPr/>
          </p:nvSpPr>
          <p:spPr>
            <a:xfrm>
              <a:off x="7746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7" name="object 37"/>
            <p:cNvSpPr/>
            <p:nvPr/>
          </p:nvSpPr>
          <p:spPr>
            <a:xfrm>
              <a:off x="7746324" y="2389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37634" y="3310774"/>
            <a:ext cx="99822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10859768" y="2961311"/>
            <a:ext cx="5528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/>
              <a:t>….</a:t>
            </a:r>
            <a:endParaRPr sz="3200"/>
          </a:p>
        </p:txBody>
      </p:sp>
      <p:sp>
        <p:nvSpPr>
          <p:cNvPr id="40" name="object 40"/>
          <p:cNvSpPr txBox="1"/>
          <p:nvPr/>
        </p:nvSpPr>
        <p:spPr>
          <a:xfrm>
            <a:off x="7164951" y="517575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10</a:t>
            </a:r>
            <a:endParaRPr sz="2400"/>
          </a:p>
        </p:txBody>
      </p:sp>
      <p:sp>
        <p:nvSpPr>
          <p:cNvPr id="41" name="object 41"/>
          <p:cNvSpPr txBox="1"/>
          <p:nvPr/>
        </p:nvSpPr>
        <p:spPr>
          <a:xfrm>
            <a:off x="8160701" y="46535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24</a:t>
            </a:r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8646434" y="18893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24</a:t>
            </a:r>
            <a:endParaRPr sz="2400"/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755634F6-3BAF-A38F-DABC-D3B3C6EDFC1D}"/>
              </a:ext>
            </a:extLst>
          </p:cNvPr>
          <p:cNvSpPr txBox="1">
            <a:spLocks/>
          </p:cNvSpPr>
          <p:nvPr/>
        </p:nvSpPr>
        <p:spPr>
          <a:xfrm>
            <a:off x="634482" y="1041641"/>
            <a:ext cx="11439331" cy="4004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39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lang="en-US" sz="2400">
                <a:latin typeface="Arial"/>
                <a:cs typeface="Arial"/>
              </a:rPr>
              <a:t>Note: </a:t>
            </a:r>
            <a:r>
              <a:rPr lang="en-US" sz="2400"/>
              <a:t>CNNs are</a:t>
            </a:r>
            <a:r>
              <a:rPr lang="en-US" sz="2400" spc="-33"/>
              <a:t> </a:t>
            </a:r>
            <a:r>
              <a:rPr lang="en-US" sz="2400"/>
              <a:t>a</a:t>
            </a:r>
            <a:r>
              <a:rPr lang="en-US" sz="2400" spc="-40"/>
              <a:t> </a:t>
            </a:r>
            <a:r>
              <a:rPr lang="en-US" sz="2400"/>
              <a:t>sequence</a:t>
            </a:r>
            <a:r>
              <a:rPr lang="en-US" sz="2400" spc="-33"/>
              <a:t> </a:t>
            </a:r>
            <a:r>
              <a:rPr lang="en-US" sz="2400"/>
              <a:t>of</a:t>
            </a:r>
            <a:r>
              <a:rPr lang="en-US" sz="2400" spc="-40"/>
              <a:t> </a:t>
            </a:r>
            <a:r>
              <a:rPr lang="en-US" sz="2400"/>
              <a:t>Convolution</a:t>
            </a:r>
            <a:r>
              <a:rPr lang="en-US" sz="2400" spc="-33"/>
              <a:t> </a:t>
            </a:r>
            <a:r>
              <a:rPr lang="en-US" sz="2400"/>
              <a:t>Layers,</a:t>
            </a:r>
            <a:r>
              <a:rPr lang="en-US" sz="2400" spc="-40"/>
              <a:t> </a:t>
            </a:r>
            <a:r>
              <a:rPr lang="en-US" sz="2400" b="1"/>
              <a:t>interspersed</a:t>
            </a:r>
            <a:r>
              <a:rPr lang="en-US" sz="2400" b="1" spc="-33"/>
              <a:t> </a:t>
            </a:r>
            <a:r>
              <a:rPr lang="en-US" sz="2400" b="1" spc="-27"/>
              <a:t>with </a:t>
            </a:r>
            <a:r>
              <a:rPr lang="en-US" sz="2400" b="1"/>
              <a:t>activation</a:t>
            </a:r>
            <a:r>
              <a:rPr lang="en-US" sz="2400" b="1" spc="-67"/>
              <a:t> </a:t>
            </a:r>
            <a:r>
              <a:rPr lang="en-US" sz="2400" b="1" spc="-13"/>
              <a:t>functions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31A8BDD0-DF28-8273-6FF2-E672A96366DE}"/>
              </a:ext>
            </a:extLst>
          </p:cNvPr>
          <p:cNvSpPr txBox="1">
            <a:spLocks/>
          </p:cNvSpPr>
          <p:nvPr/>
        </p:nvSpPr>
        <p:spPr>
          <a:xfrm>
            <a:off x="1220792" y="438840"/>
            <a:ext cx="8296432" cy="6454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dirty="0"/>
              <a:t>Convolution</a:t>
            </a:r>
            <a:r>
              <a:rPr lang="en-US" sz="4000" spc="-73" dirty="0"/>
              <a:t> </a:t>
            </a:r>
            <a:r>
              <a:rPr lang="en-US" sz="4000" spc="-13" dirty="0"/>
              <a:t>Layer</a:t>
            </a:r>
            <a:endParaRPr lang="en-US" sz="4000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36D870C8-FB61-F22C-2EC2-0A1A76AE4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4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914679"/>
            <a:ext cx="9939228" cy="106375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We can get multiple feature/activation maps from previous layers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What do those features look like?</a:t>
            </a:r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1604865" y="3429001"/>
            <a:ext cx="115985" cy="213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/>
          <p:nvPr/>
        </p:nvCxnSpPr>
        <p:spPr>
          <a:xfrm flipH="1">
            <a:off x="1670180" y="1978432"/>
            <a:ext cx="895738" cy="1333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74648-1507-0922-E55F-080DCED814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0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67" y="886968"/>
            <a:ext cx="8659885" cy="52094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42934" y="125647"/>
            <a:ext cx="1995593" cy="620683"/>
          </a:xfrm>
          <a:prstGeom prst="rect">
            <a:avLst/>
          </a:prstGeom>
        </p:spPr>
        <p:txBody>
          <a:bodyPr spcFirstLastPara="1" vert="horz" wrap="square" lIns="0" tIns="30480" rIns="0" bIns="0" rtlCol="0" anchor="b" anchorCtr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i="1" dirty="0">
                <a:latin typeface="Arial"/>
                <a:cs typeface="Arial"/>
              </a:rPr>
              <a:t>[From</a:t>
            </a:r>
            <a:r>
              <a:rPr sz="1867" i="1" spc="-2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recent</a:t>
            </a:r>
            <a:r>
              <a:rPr sz="1867" i="1" spc="-20" dirty="0">
                <a:latin typeface="Arial"/>
                <a:cs typeface="Arial"/>
              </a:rPr>
              <a:t> </a:t>
            </a:r>
            <a:r>
              <a:rPr sz="1867" i="1" spc="-27" dirty="0">
                <a:latin typeface="Arial"/>
                <a:cs typeface="Arial"/>
              </a:rPr>
              <a:t>Yann </a:t>
            </a:r>
            <a:r>
              <a:rPr sz="1867" i="1" dirty="0">
                <a:latin typeface="Arial"/>
                <a:cs typeface="Arial"/>
              </a:rPr>
              <a:t>LeCun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13" dirty="0">
                <a:latin typeface="Arial"/>
                <a:cs typeface="Arial"/>
              </a:rPr>
              <a:t>slides]</a:t>
            </a:r>
            <a:endParaRPr sz="1867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EF18BA-C0B0-C64B-B0C9-75D569FF625D}"/>
              </a:ext>
            </a:extLst>
          </p:cNvPr>
          <p:cNvSpPr/>
          <p:nvPr/>
        </p:nvSpPr>
        <p:spPr>
          <a:xfrm>
            <a:off x="4914913" y="2438400"/>
            <a:ext cx="5553062" cy="3286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7D396-506F-BADE-7CC2-CEA4489E2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77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1776315" y="3429000"/>
            <a:ext cx="115985" cy="213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>
            <a:cxnSpLocks/>
          </p:cNvCxnSpPr>
          <p:nvPr/>
        </p:nvCxnSpPr>
        <p:spPr>
          <a:xfrm flipH="1">
            <a:off x="1834307" y="2324100"/>
            <a:ext cx="575518" cy="98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2059939" y="914679"/>
            <a:ext cx="9939228" cy="14946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We can get simple features (lines, edges) from our input layers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Calibri"/>
                <a:cs typeface="Calibri"/>
              </a:rPr>
              <a:t>What do 2</a:t>
            </a:r>
            <a:r>
              <a:rPr lang="en-US" sz="2800" baseline="30000" dirty="0">
                <a:latin typeface="Calibri"/>
                <a:cs typeface="Calibri"/>
              </a:rPr>
              <a:t>nd</a:t>
            </a:r>
            <a:r>
              <a:rPr lang="en-US" sz="2800" dirty="0">
                <a:latin typeface="Calibri"/>
                <a:cs typeface="Calibri"/>
              </a:rPr>
              <a:t> order features (from additional convolutional layer stacks) look like?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20AE0-DDF4-5629-2780-BB121A414C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67" y="886968"/>
            <a:ext cx="8659885" cy="52094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42934" y="125647"/>
            <a:ext cx="1995593" cy="620683"/>
          </a:xfrm>
          <a:prstGeom prst="rect">
            <a:avLst/>
          </a:prstGeom>
        </p:spPr>
        <p:txBody>
          <a:bodyPr spcFirstLastPara="1" vert="horz" wrap="square" lIns="0" tIns="30480" rIns="0" bIns="0" rtlCol="0" anchor="b" anchorCtr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i="1" dirty="0">
                <a:latin typeface="Arial"/>
                <a:cs typeface="Arial"/>
              </a:rPr>
              <a:t>[From</a:t>
            </a:r>
            <a:r>
              <a:rPr sz="1867" i="1" spc="-2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recent</a:t>
            </a:r>
            <a:r>
              <a:rPr sz="1867" i="1" spc="-20" dirty="0">
                <a:latin typeface="Arial"/>
                <a:cs typeface="Arial"/>
              </a:rPr>
              <a:t> </a:t>
            </a:r>
            <a:r>
              <a:rPr sz="1867" i="1" spc="-27" dirty="0">
                <a:latin typeface="Arial"/>
                <a:cs typeface="Arial"/>
              </a:rPr>
              <a:t>Yann </a:t>
            </a:r>
            <a:r>
              <a:rPr sz="1867" i="1" dirty="0">
                <a:latin typeface="Arial"/>
                <a:cs typeface="Arial"/>
              </a:rPr>
              <a:t>LeCun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13" dirty="0">
                <a:latin typeface="Arial"/>
                <a:cs typeface="Arial"/>
              </a:rPr>
              <a:t>slides]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105A3-24B0-EEA6-DC46-F0660762133F}"/>
              </a:ext>
            </a:extLst>
          </p:cNvPr>
          <p:cNvSpPr/>
          <p:nvPr/>
        </p:nvSpPr>
        <p:spPr>
          <a:xfrm>
            <a:off x="7781925" y="2438400"/>
            <a:ext cx="2686050" cy="321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46E1C-2006-BA23-9604-0D993DA68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41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2006081" y="3429000"/>
            <a:ext cx="115985" cy="213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>
            <a:cxnSpLocks/>
          </p:cNvCxnSpPr>
          <p:nvPr/>
        </p:nvCxnSpPr>
        <p:spPr>
          <a:xfrm flipH="1">
            <a:off x="2122066" y="2324100"/>
            <a:ext cx="287759" cy="990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209675" y="914679"/>
            <a:ext cx="10789492" cy="130997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 can get more complex features (shapes, corners, crosses) from our input layers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What do higher order features (from additional convolutional layer stacks) look like?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4AFA0-74D3-FE13-1459-D42AEA9E4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33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417" y="124134"/>
            <a:ext cx="6525975" cy="39257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42934" y="125647"/>
            <a:ext cx="1995593" cy="620683"/>
          </a:xfrm>
          <a:prstGeom prst="rect">
            <a:avLst/>
          </a:prstGeom>
        </p:spPr>
        <p:txBody>
          <a:bodyPr spcFirstLastPara="1" vert="horz" wrap="square" lIns="0" tIns="30480" rIns="0" bIns="0" rtlCol="0" anchor="b" anchorCtr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i="1" dirty="0">
                <a:latin typeface="Arial"/>
                <a:cs typeface="Arial"/>
              </a:rPr>
              <a:t>[From</a:t>
            </a:r>
            <a:r>
              <a:rPr sz="1867" i="1" spc="-27" dirty="0">
                <a:latin typeface="Arial"/>
                <a:cs typeface="Arial"/>
              </a:rPr>
              <a:t> </a:t>
            </a:r>
            <a:r>
              <a:rPr sz="1867" i="1" dirty="0">
                <a:latin typeface="Arial"/>
                <a:cs typeface="Arial"/>
              </a:rPr>
              <a:t>recent</a:t>
            </a:r>
            <a:r>
              <a:rPr sz="1867" i="1" spc="-20" dirty="0">
                <a:latin typeface="Arial"/>
                <a:cs typeface="Arial"/>
              </a:rPr>
              <a:t> </a:t>
            </a:r>
            <a:r>
              <a:rPr sz="1867" i="1" spc="-27" dirty="0">
                <a:latin typeface="Arial"/>
                <a:cs typeface="Arial"/>
              </a:rPr>
              <a:t>Yann </a:t>
            </a:r>
            <a:r>
              <a:rPr sz="1867" i="1" dirty="0">
                <a:latin typeface="Arial"/>
                <a:cs typeface="Arial"/>
              </a:rPr>
              <a:t>LeCun</a:t>
            </a:r>
            <a:r>
              <a:rPr sz="1867" i="1" spc="-33" dirty="0">
                <a:latin typeface="Arial"/>
                <a:cs typeface="Arial"/>
              </a:rPr>
              <a:t> </a:t>
            </a:r>
            <a:r>
              <a:rPr sz="1867" i="1" spc="-13" dirty="0">
                <a:latin typeface="Arial"/>
                <a:cs typeface="Arial"/>
              </a:rPr>
              <a:t>slides]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33727" y="4183999"/>
            <a:ext cx="5308600" cy="1776307"/>
            <a:chOff x="2200295" y="3137999"/>
            <a:chExt cx="3981450" cy="13322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21" y="3147525"/>
              <a:ext cx="3961775" cy="13050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5058" y="3142762"/>
              <a:ext cx="3971925" cy="1322705"/>
            </a:xfrm>
            <a:custGeom>
              <a:avLst/>
              <a:gdLst/>
              <a:ahLst/>
              <a:cxnLst/>
              <a:rect l="l" t="t" r="r" b="b"/>
              <a:pathLst>
                <a:path w="3971925" h="1322704">
                  <a:moveTo>
                    <a:pt x="0" y="0"/>
                  </a:moveTo>
                  <a:lnTo>
                    <a:pt x="3971300" y="0"/>
                  </a:lnTo>
                  <a:lnTo>
                    <a:pt x="3971300" y="1322349"/>
                  </a:lnTo>
                  <a:lnTo>
                    <a:pt x="0" y="13223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9E53A-098C-8D31-B2A4-61E9F66FB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4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Biological</a:t>
            </a:r>
            <a:r>
              <a:rPr spc="-130" dirty="0"/>
              <a:t> </a:t>
            </a:r>
            <a:r>
              <a:rPr dirty="0"/>
              <a:t>neuron</a:t>
            </a:r>
            <a:r>
              <a:rPr spc="-130" dirty="0"/>
              <a:t> </a:t>
            </a:r>
            <a:r>
              <a:rPr dirty="0"/>
              <a:t>and</a:t>
            </a:r>
            <a:r>
              <a:rPr spc="-140" dirty="0"/>
              <a:t> </a:t>
            </a:r>
            <a:r>
              <a:rPr spc="-10" dirty="0"/>
              <a:t>Perceptrons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3100" y="931163"/>
            <a:ext cx="8289290" cy="5233670"/>
            <a:chOff x="419100" y="931163"/>
            <a:chExt cx="8289290" cy="5233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020" y="1766316"/>
              <a:ext cx="3793228" cy="25034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990599"/>
              <a:ext cx="4022090" cy="5135880"/>
            </a:xfrm>
            <a:custGeom>
              <a:avLst/>
              <a:gdLst/>
              <a:ahLst/>
              <a:cxnLst/>
              <a:rect l="l" t="t" r="r" b="b"/>
              <a:pathLst>
                <a:path w="4022090" h="5135880">
                  <a:moveTo>
                    <a:pt x="0" y="670305"/>
                  </a:moveTo>
                  <a:lnTo>
                    <a:pt x="1683" y="622434"/>
                  </a:lnTo>
                  <a:lnTo>
                    <a:pt x="6656" y="575472"/>
                  </a:lnTo>
                  <a:lnTo>
                    <a:pt x="14807" y="529531"/>
                  </a:lnTo>
                  <a:lnTo>
                    <a:pt x="26021" y="484726"/>
                  </a:lnTo>
                  <a:lnTo>
                    <a:pt x="40186" y="441170"/>
                  </a:lnTo>
                  <a:lnTo>
                    <a:pt x="57187" y="398975"/>
                  </a:lnTo>
                  <a:lnTo>
                    <a:pt x="76911" y="358257"/>
                  </a:lnTo>
                  <a:lnTo>
                    <a:pt x="99246" y="319127"/>
                  </a:lnTo>
                  <a:lnTo>
                    <a:pt x="124077" y="281700"/>
                  </a:lnTo>
                  <a:lnTo>
                    <a:pt x="151291" y="246089"/>
                  </a:lnTo>
                  <a:lnTo>
                    <a:pt x="180775" y="212408"/>
                  </a:lnTo>
                  <a:lnTo>
                    <a:pt x="212414" y="180769"/>
                  </a:lnTo>
                  <a:lnTo>
                    <a:pt x="246097" y="151286"/>
                  </a:lnTo>
                  <a:lnTo>
                    <a:pt x="281709" y="124073"/>
                  </a:lnTo>
                  <a:lnTo>
                    <a:pt x="319136" y="99242"/>
                  </a:lnTo>
                  <a:lnTo>
                    <a:pt x="358267" y="76909"/>
                  </a:lnTo>
                  <a:lnTo>
                    <a:pt x="398986" y="57185"/>
                  </a:lnTo>
                  <a:lnTo>
                    <a:pt x="441181" y="40184"/>
                  </a:lnTo>
                  <a:lnTo>
                    <a:pt x="484738" y="26020"/>
                  </a:lnTo>
                  <a:lnTo>
                    <a:pt x="529543" y="14806"/>
                  </a:lnTo>
                  <a:lnTo>
                    <a:pt x="575484" y="6656"/>
                  </a:lnTo>
                  <a:lnTo>
                    <a:pt x="622447" y="1682"/>
                  </a:lnTo>
                  <a:lnTo>
                    <a:pt x="670318" y="0"/>
                  </a:lnTo>
                  <a:lnTo>
                    <a:pt x="3351529" y="0"/>
                  </a:lnTo>
                  <a:lnTo>
                    <a:pt x="3399401" y="1682"/>
                  </a:lnTo>
                  <a:lnTo>
                    <a:pt x="3446363" y="6656"/>
                  </a:lnTo>
                  <a:lnTo>
                    <a:pt x="3492304" y="14806"/>
                  </a:lnTo>
                  <a:lnTo>
                    <a:pt x="3537109" y="26020"/>
                  </a:lnTo>
                  <a:lnTo>
                    <a:pt x="3580665" y="40184"/>
                  </a:lnTo>
                  <a:lnTo>
                    <a:pt x="3622860" y="57185"/>
                  </a:lnTo>
                  <a:lnTo>
                    <a:pt x="3663578" y="76909"/>
                  </a:lnTo>
                  <a:lnTo>
                    <a:pt x="3702708" y="99242"/>
                  </a:lnTo>
                  <a:lnTo>
                    <a:pt x="3740135" y="124073"/>
                  </a:lnTo>
                  <a:lnTo>
                    <a:pt x="3775746" y="151286"/>
                  </a:lnTo>
                  <a:lnTo>
                    <a:pt x="3809427" y="180769"/>
                  </a:lnTo>
                  <a:lnTo>
                    <a:pt x="3841066" y="212408"/>
                  </a:lnTo>
                  <a:lnTo>
                    <a:pt x="3870549" y="246089"/>
                  </a:lnTo>
                  <a:lnTo>
                    <a:pt x="3897762" y="281700"/>
                  </a:lnTo>
                  <a:lnTo>
                    <a:pt x="3922593" y="319127"/>
                  </a:lnTo>
                  <a:lnTo>
                    <a:pt x="3944926" y="358257"/>
                  </a:lnTo>
                  <a:lnTo>
                    <a:pt x="3964650" y="398975"/>
                  </a:lnTo>
                  <a:lnTo>
                    <a:pt x="3981651" y="441170"/>
                  </a:lnTo>
                  <a:lnTo>
                    <a:pt x="3995815" y="484726"/>
                  </a:lnTo>
                  <a:lnTo>
                    <a:pt x="4007029" y="529531"/>
                  </a:lnTo>
                  <a:lnTo>
                    <a:pt x="4015179" y="575472"/>
                  </a:lnTo>
                  <a:lnTo>
                    <a:pt x="4020153" y="622434"/>
                  </a:lnTo>
                  <a:lnTo>
                    <a:pt x="4021836" y="670305"/>
                  </a:lnTo>
                  <a:lnTo>
                    <a:pt x="4021836" y="4465574"/>
                  </a:lnTo>
                  <a:lnTo>
                    <a:pt x="4020153" y="4513443"/>
                  </a:lnTo>
                  <a:lnTo>
                    <a:pt x="4015179" y="4560404"/>
                  </a:lnTo>
                  <a:lnTo>
                    <a:pt x="4007029" y="4606344"/>
                  </a:lnTo>
                  <a:lnTo>
                    <a:pt x="3995815" y="4651149"/>
                  </a:lnTo>
                  <a:lnTo>
                    <a:pt x="3981651" y="4694704"/>
                  </a:lnTo>
                  <a:lnTo>
                    <a:pt x="3964650" y="4736898"/>
                  </a:lnTo>
                  <a:lnTo>
                    <a:pt x="3944926" y="4777617"/>
                  </a:lnTo>
                  <a:lnTo>
                    <a:pt x="3922593" y="4816746"/>
                  </a:lnTo>
                  <a:lnTo>
                    <a:pt x="3897762" y="4854173"/>
                  </a:lnTo>
                  <a:lnTo>
                    <a:pt x="3870549" y="4889784"/>
                  </a:lnTo>
                  <a:lnTo>
                    <a:pt x="3841066" y="4923466"/>
                  </a:lnTo>
                  <a:lnTo>
                    <a:pt x="3809427" y="4955106"/>
                  </a:lnTo>
                  <a:lnTo>
                    <a:pt x="3775746" y="4984589"/>
                  </a:lnTo>
                  <a:lnTo>
                    <a:pt x="3740135" y="5011803"/>
                  </a:lnTo>
                  <a:lnTo>
                    <a:pt x="3702708" y="5036634"/>
                  </a:lnTo>
                  <a:lnTo>
                    <a:pt x="3663578" y="5058968"/>
                  </a:lnTo>
                  <a:lnTo>
                    <a:pt x="3622860" y="5078692"/>
                  </a:lnTo>
                  <a:lnTo>
                    <a:pt x="3580665" y="5095694"/>
                  </a:lnTo>
                  <a:lnTo>
                    <a:pt x="3537109" y="5109858"/>
                  </a:lnTo>
                  <a:lnTo>
                    <a:pt x="3492304" y="5121072"/>
                  </a:lnTo>
                  <a:lnTo>
                    <a:pt x="3446363" y="5129223"/>
                  </a:lnTo>
                  <a:lnTo>
                    <a:pt x="3399401" y="5134196"/>
                  </a:lnTo>
                  <a:lnTo>
                    <a:pt x="3351529" y="5135880"/>
                  </a:lnTo>
                  <a:lnTo>
                    <a:pt x="670318" y="5135880"/>
                  </a:lnTo>
                  <a:lnTo>
                    <a:pt x="622447" y="5134196"/>
                  </a:lnTo>
                  <a:lnTo>
                    <a:pt x="575484" y="5129223"/>
                  </a:lnTo>
                  <a:lnTo>
                    <a:pt x="529543" y="5121072"/>
                  </a:lnTo>
                  <a:lnTo>
                    <a:pt x="484738" y="5109858"/>
                  </a:lnTo>
                  <a:lnTo>
                    <a:pt x="441181" y="5095694"/>
                  </a:lnTo>
                  <a:lnTo>
                    <a:pt x="398986" y="5078692"/>
                  </a:lnTo>
                  <a:lnTo>
                    <a:pt x="358267" y="5058968"/>
                  </a:lnTo>
                  <a:lnTo>
                    <a:pt x="319136" y="5036634"/>
                  </a:lnTo>
                  <a:lnTo>
                    <a:pt x="281709" y="5011803"/>
                  </a:lnTo>
                  <a:lnTo>
                    <a:pt x="246097" y="4984589"/>
                  </a:lnTo>
                  <a:lnTo>
                    <a:pt x="212414" y="4955106"/>
                  </a:lnTo>
                  <a:lnTo>
                    <a:pt x="180775" y="4923466"/>
                  </a:lnTo>
                  <a:lnTo>
                    <a:pt x="151291" y="4889784"/>
                  </a:lnTo>
                  <a:lnTo>
                    <a:pt x="124077" y="4854173"/>
                  </a:lnTo>
                  <a:lnTo>
                    <a:pt x="99246" y="4816746"/>
                  </a:lnTo>
                  <a:lnTo>
                    <a:pt x="76911" y="4777617"/>
                  </a:lnTo>
                  <a:lnTo>
                    <a:pt x="57187" y="4736898"/>
                  </a:lnTo>
                  <a:lnTo>
                    <a:pt x="40186" y="4694704"/>
                  </a:lnTo>
                  <a:lnTo>
                    <a:pt x="26021" y="4651149"/>
                  </a:lnTo>
                  <a:lnTo>
                    <a:pt x="14807" y="4606344"/>
                  </a:lnTo>
                  <a:lnTo>
                    <a:pt x="6656" y="4560404"/>
                  </a:lnTo>
                  <a:lnTo>
                    <a:pt x="1683" y="4513443"/>
                  </a:lnTo>
                  <a:lnTo>
                    <a:pt x="0" y="4465574"/>
                  </a:lnTo>
                  <a:lnTo>
                    <a:pt x="0" y="670305"/>
                  </a:lnTo>
                  <a:close/>
                </a:path>
              </a:pathLst>
            </a:custGeom>
            <a:ln w="762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200" y="969263"/>
              <a:ext cx="4022090" cy="5126990"/>
            </a:xfrm>
            <a:custGeom>
              <a:avLst/>
              <a:gdLst/>
              <a:ahLst/>
              <a:cxnLst/>
              <a:rect l="l" t="t" r="r" b="b"/>
              <a:pathLst>
                <a:path w="4022090" h="5126990">
                  <a:moveTo>
                    <a:pt x="0" y="670306"/>
                  </a:moveTo>
                  <a:lnTo>
                    <a:pt x="1682" y="622434"/>
                  </a:lnTo>
                  <a:lnTo>
                    <a:pt x="6656" y="575472"/>
                  </a:lnTo>
                  <a:lnTo>
                    <a:pt x="14806" y="529531"/>
                  </a:lnTo>
                  <a:lnTo>
                    <a:pt x="26020" y="484726"/>
                  </a:lnTo>
                  <a:lnTo>
                    <a:pt x="40184" y="441170"/>
                  </a:lnTo>
                  <a:lnTo>
                    <a:pt x="57185" y="398975"/>
                  </a:lnTo>
                  <a:lnTo>
                    <a:pt x="76909" y="358257"/>
                  </a:lnTo>
                  <a:lnTo>
                    <a:pt x="99242" y="319127"/>
                  </a:lnTo>
                  <a:lnTo>
                    <a:pt x="124073" y="281700"/>
                  </a:lnTo>
                  <a:lnTo>
                    <a:pt x="151286" y="246089"/>
                  </a:lnTo>
                  <a:lnTo>
                    <a:pt x="180769" y="212408"/>
                  </a:lnTo>
                  <a:lnTo>
                    <a:pt x="212408" y="180769"/>
                  </a:lnTo>
                  <a:lnTo>
                    <a:pt x="246089" y="151286"/>
                  </a:lnTo>
                  <a:lnTo>
                    <a:pt x="281700" y="124073"/>
                  </a:lnTo>
                  <a:lnTo>
                    <a:pt x="319127" y="99242"/>
                  </a:lnTo>
                  <a:lnTo>
                    <a:pt x="358257" y="76909"/>
                  </a:lnTo>
                  <a:lnTo>
                    <a:pt x="398975" y="57185"/>
                  </a:lnTo>
                  <a:lnTo>
                    <a:pt x="441170" y="40184"/>
                  </a:lnTo>
                  <a:lnTo>
                    <a:pt x="484726" y="26020"/>
                  </a:lnTo>
                  <a:lnTo>
                    <a:pt x="529531" y="14806"/>
                  </a:lnTo>
                  <a:lnTo>
                    <a:pt x="575472" y="6656"/>
                  </a:lnTo>
                  <a:lnTo>
                    <a:pt x="622434" y="1682"/>
                  </a:lnTo>
                  <a:lnTo>
                    <a:pt x="670305" y="0"/>
                  </a:lnTo>
                  <a:lnTo>
                    <a:pt x="3351529" y="0"/>
                  </a:lnTo>
                  <a:lnTo>
                    <a:pt x="3399401" y="1682"/>
                  </a:lnTo>
                  <a:lnTo>
                    <a:pt x="3446363" y="6656"/>
                  </a:lnTo>
                  <a:lnTo>
                    <a:pt x="3492304" y="14806"/>
                  </a:lnTo>
                  <a:lnTo>
                    <a:pt x="3537109" y="26020"/>
                  </a:lnTo>
                  <a:lnTo>
                    <a:pt x="3580665" y="40184"/>
                  </a:lnTo>
                  <a:lnTo>
                    <a:pt x="3622860" y="57185"/>
                  </a:lnTo>
                  <a:lnTo>
                    <a:pt x="3663578" y="76909"/>
                  </a:lnTo>
                  <a:lnTo>
                    <a:pt x="3702708" y="99242"/>
                  </a:lnTo>
                  <a:lnTo>
                    <a:pt x="3740135" y="124073"/>
                  </a:lnTo>
                  <a:lnTo>
                    <a:pt x="3775746" y="151286"/>
                  </a:lnTo>
                  <a:lnTo>
                    <a:pt x="3809427" y="180769"/>
                  </a:lnTo>
                  <a:lnTo>
                    <a:pt x="3841066" y="212408"/>
                  </a:lnTo>
                  <a:lnTo>
                    <a:pt x="3870549" y="246089"/>
                  </a:lnTo>
                  <a:lnTo>
                    <a:pt x="3897762" y="281700"/>
                  </a:lnTo>
                  <a:lnTo>
                    <a:pt x="3922593" y="319127"/>
                  </a:lnTo>
                  <a:lnTo>
                    <a:pt x="3944926" y="358257"/>
                  </a:lnTo>
                  <a:lnTo>
                    <a:pt x="3964650" y="398975"/>
                  </a:lnTo>
                  <a:lnTo>
                    <a:pt x="3981651" y="441170"/>
                  </a:lnTo>
                  <a:lnTo>
                    <a:pt x="3995815" y="484726"/>
                  </a:lnTo>
                  <a:lnTo>
                    <a:pt x="4007029" y="529531"/>
                  </a:lnTo>
                  <a:lnTo>
                    <a:pt x="4015179" y="575472"/>
                  </a:lnTo>
                  <a:lnTo>
                    <a:pt x="4020153" y="622434"/>
                  </a:lnTo>
                  <a:lnTo>
                    <a:pt x="4021835" y="670306"/>
                  </a:lnTo>
                  <a:lnTo>
                    <a:pt x="4021835" y="4456430"/>
                  </a:lnTo>
                  <a:lnTo>
                    <a:pt x="4020153" y="4504299"/>
                  </a:lnTo>
                  <a:lnTo>
                    <a:pt x="4015179" y="4551260"/>
                  </a:lnTo>
                  <a:lnTo>
                    <a:pt x="4007029" y="4597200"/>
                  </a:lnTo>
                  <a:lnTo>
                    <a:pt x="3995815" y="4642005"/>
                  </a:lnTo>
                  <a:lnTo>
                    <a:pt x="3981651" y="4685560"/>
                  </a:lnTo>
                  <a:lnTo>
                    <a:pt x="3964650" y="4727754"/>
                  </a:lnTo>
                  <a:lnTo>
                    <a:pt x="3944926" y="4768473"/>
                  </a:lnTo>
                  <a:lnTo>
                    <a:pt x="3922593" y="4807602"/>
                  </a:lnTo>
                  <a:lnTo>
                    <a:pt x="3897762" y="4845029"/>
                  </a:lnTo>
                  <a:lnTo>
                    <a:pt x="3870549" y="4880640"/>
                  </a:lnTo>
                  <a:lnTo>
                    <a:pt x="3841066" y="4914322"/>
                  </a:lnTo>
                  <a:lnTo>
                    <a:pt x="3809427" y="4945962"/>
                  </a:lnTo>
                  <a:lnTo>
                    <a:pt x="3775746" y="4975445"/>
                  </a:lnTo>
                  <a:lnTo>
                    <a:pt x="3740135" y="5002659"/>
                  </a:lnTo>
                  <a:lnTo>
                    <a:pt x="3702708" y="5027490"/>
                  </a:lnTo>
                  <a:lnTo>
                    <a:pt x="3663578" y="5049824"/>
                  </a:lnTo>
                  <a:lnTo>
                    <a:pt x="3622860" y="5069548"/>
                  </a:lnTo>
                  <a:lnTo>
                    <a:pt x="3580665" y="5086550"/>
                  </a:lnTo>
                  <a:lnTo>
                    <a:pt x="3537109" y="5100714"/>
                  </a:lnTo>
                  <a:lnTo>
                    <a:pt x="3492304" y="5111928"/>
                  </a:lnTo>
                  <a:lnTo>
                    <a:pt x="3446363" y="5120079"/>
                  </a:lnTo>
                  <a:lnTo>
                    <a:pt x="3399401" y="5125052"/>
                  </a:lnTo>
                  <a:lnTo>
                    <a:pt x="3351529" y="5126736"/>
                  </a:lnTo>
                  <a:lnTo>
                    <a:pt x="670305" y="5126736"/>
                  </a:lnTo>
                  <a:lnTo>
                    <a:pt x="622434" y="5125052"/>
                  </a:lnTo>
                  <a:lnTo>
                    <a:pt x="575472" y="5120079"/>
                  </a:lnTo>
                  <a:lnTo>
                    <a:pt x="529531" y="5111928"/>
                  </a:lnTo>
                  <a:lnTo>
                    <a:pt x="484726" y="5100714"/>
                  </a:lnTo>
                  <a:lnTo>
                    <a:pt x="441170" y="5086550"/>
                  </a:lnTo>
                  <a:lnTo>
                    <a:pt x="398975" y="5069548"/>
                  </a:lnTo>
                  <a:lnTo>
                    <a:pt x="358257" y="5049824"/>
                  </a:lnTo>
                  <a:lnTo>
                    <a:pt x="319127" y="5027490"/>
                  </a:lnTo>
                  <a:lnTo>
                    <a:pt x="281700" y="5002659"/>
                  </a:lnTo>
                  <a:lnTo>
                    <a:pt x="246089" y="4975445"/>
                  </a:lnTo>
                  <a:lnTo>
                    <a:pt x="212408" y="4945962"/>
                  </a:lnTo>
                  <a:lnTo>
                    <a:pt x="180769" y="4914322"/>
                  </a:lnTo>
                  <a:lnTo>
                    <a:pt x="151286" y="4880640"/>
                  </a:lnTo>
                  <a:lnTo>
                    <a:pt x="124073" y="4845029"/>
                  </a:lnTo>
                  <a:lnTo>
                    <a:pt x="99242" y="4807602"/>
                  </a:lnTo>
                  <a:lnTo>
                    <a:pt x="76909" y="4768473"/>
                  </a:lnTo>
                  <a:lnTo>
                    <a:pt x="57185" y="4727754"/>
                  </a:lnTo>
                  <a:lnTo>
                    <a:pt x="40184" y="4685560"/>
                  </a:lnTo>
                  <a:lnTo>
                    <a:pt x="26020" y="4642005"/>
                  </a:lnTo>
                  <a:lnTo>
                    <a:pt x="14806" y="4597200"/>
                  </a:lnTo>
                  <a:lnTo>
                    <a:pt x="6656" y="4551260"/>
                  </a:lnTo>
                  <a:lnTo>
                    <a:pt x="1682" y="4504299"/>
                  </a:lnTo>
                  <a:lnTo>
                    <a:pt x="0" y="4456430"/>
                  </a:lnTo>
                  <a:lnTo>
                    <a:pt x="0" y="670306"/>
                  </a:lnTo>
                  <a:close/>
                </a:path>
              </a:pathLst>
            </a:custGeom>
            <a:ln w="7619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58769" y="4817746"/>
            <a:ext cx="2176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/>
              <a:t>A</a:t>
            </a:r>
            <a:r>
              <a:rPr sz="2000" spc="-140" dirty="0"/>
              <a:t> </a:t>
            </a:r>
            <a:r>
              <a:rPr sz="2000" dirty="0"/>
              <a:t>biological</a:t>
            </a:r>
            <a:r>
              <a:rPr sz="2000" spc="-114" dirty="0"/>
              <a:t> </a:t>
            </a:r>
            <a:r>
              <a:rPr sz="2000" spc="-10" dirty="0"/>
              <a:t>neuron</a:t>
            </a:r>
            <a:endParaRPr sz="2000"/>
          </a:p>
        </p:txBody>
      </p:sp>
      <p:grpSp>
        <p:nvGrpSpPr>
          <p:cNvPr id="9" name="object 9"/>
          <p:cNvGrpSpPr/>
          <p:nvPr/>
        </p:nvGrpSpPr>
        <p:grpSpPr>
          <a:xfrm>
            <a:off x="5344795" y="1616963"/>
            <a:ext cx="4690348" cy="4339716"/>
            <a:chOff x="3820794" y="1616963"/>
            <a:chExt cx="4690348" cy="4339716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0794" y="4400676"/>
              <a:ext cx="1485900" cy="1556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1616963"/>
              <a:ext cx="3710542" cy="26441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86483" y="4817746"/>
            <a:ext cx="3248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An</a:t>
            </a:r>
            <a:r>
              <a:rPr sz="1800" spc="-45" dirty="0"/>
              <a:t> </a:t>
            </a:r>
            <a:r>
              <a:rPr sz="1800" dirty="0"/>
              <a:t>artificial</a:t>
            </a:r>
            <a:r>
              <a:rPr sz="1800" spc="-20" dirty="0"/>
              <a:t> </a:t>
            </a:r>
            <a:r>
              <a:rPr sz="1800" dirty="0"/>
              <a:t>neuron</a:t>
            </a:r>
            <a:r>
              <a:rPr sz="1800" spc="-25" dirty="0"/>
              <a:t> </a:t>
            </a:r>
            <a:r>
              <a:rPr sz="1800" spc="-10" dirty="0"/>
              <a:t>(Perceptron)</a:t>
            </a:r>
            <a:endParaRPr sz="1800" dirty="0"/>
          </a:p>
          <a:p>
            <a:pPr marL="203200"/>
            <a:r>
              <a:rPr sz="1800" dirty="0"/>
              <a:t>-</a:t>
            </a:r>
            <a:r>
              <a:rPr sz="1800" spc="-15" dirty="0"/>
              <a:t> </a:t>
            </a:r>
            <a:r>
              <a:rPr sz="1800" dirty="0"/>
              <a:t>a</a:t>
            </a:r>
            <a:r>
              <a:rPr sz="1800" spc="-15" dirty="0"/>
              <a:t> </a:t>
            </a:r>
            <a:r>
              <a:rPr sz="1800" dirty="0"/>
              <a:t>linear</a:t>
            </a:r>
            <a:r>
              <a:rPr sz="1800" spc="-10" dirty="0"/>
              <a:t> classifier</a:t>
            </a:r>
            <a:endParaRPr sz="1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07502AC-6633-731C-97C6-14A70FF50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6932" y="1"/>
            <a:ext cx="11441853" cy="6044353"/>
            <a:chOff x="410199" y="0"/>
            <a:chExt cx="8581390" cy="4533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050" y="76900"/>
              <a:ext cx="4308849" cy="4455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0197" y="0"/>
              <a:ext cx="1341755" cy="889000"/>
            </a:xfrm>
            <a:custGeom>
              <a:avLst/>
              <a:gdLst/>
              <a:ahLst/>
              <a:cxnLst/>
              <a:rect l="l" t="t" r="r" b="b"/>
              <a:pathLst>
                <a:path w="1341755" h="889000">
                  <a:moveTo>
                    <a:pt x="1341716" y="256387"/>
                  </a:moveTo>
                  <a:lnTo>
                    <a:pt x="957300" y="256387"/>
                  </a:lnTo>
                  <a:lnTo>
                    <a:pt x="957300" y="0"/>
                  </a:lnTo>
                  <a:lnTo>
                    <a:pt x="0" y="0"/>
                  </a:lnTo>
                  <a:lnTo>
                    <a:pt x="0" y="256387"/>
                  </a:lnTo>
                  <a:lnTo>
                    <a:pt x="658012" y="256387"/>
                  </a:lnTo>
                  <a:lnTo>
                    <a:pt x="658012" y="888784"/>
                  </a:lnTo>
                  <a:lnTo>
                    <a:pt x="1341716" y="888784"/>
                  </a:lnTo>
                  <a:lnTo>
                    <a:pt x="1341716" y="2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25" y="170029"/>
              <a:ext cx="7163149" cy="2577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2824" y="170126"/>
              <a:ext cx="1548765" cy="1777364"/>
            </a:xfrm>
            <a:custGeom>
              <a:avLst/>
              <a:gdLst/>
              <a:ahLst/>
              <a:cxnLst/>
              <a:rect l="l" t="t" r="r" b="b"/>
              <a:pathLst>
                <a:path w="1548764" h="1777364">
                  <a:moveTo>
                    <a:pt x="1300341" y="0"/>
                  </a:moveTo>
                  <a:lnTo>
                    <a:pt x="1548141" y="0"/>
                  </a:lnTo>
                  <a:lnTo>
                    <a:pt x="1548141" y="257700"/>
                  </a:lnTo>
                  <a:lnTo>
                    <a:pt x="1300341" y="257700"/>
                  </a:lnTo>
                  <a:lnTo>
                    <a:pt x="1300341" y="0"/>
                  </a:lnTo>
                  <a:close/>
                </a:path>
                <a:path w="1548764" h="1777364">
                  <a:moveTo>
                    <a:pt x="0" y="1144473"/>
                  </a:moveTo>
                  <a:lnTo>
                    <a:pt x="565500" y="1144473"/>
                  </a:lnTo>
                  <a:lnTo>
                    <a:pt x="565500" y="1776873"/>
                  </a:lnTo>
                  <a:lnTo>
                    <a:pt x="0" y="1776873"/>
                  </a:lnTo>
                  <a:lnTo>
                    <a:pt x="0" y="1144473"/>
                  </a:lnTo>
                  <a:close/>
                </a:path>
                <a:path w="1548764" h="1777364">
                  <a:moveTo>
                    <a:pt x="1424241" y="257700"/>
                  </a:moveTo>
                  <a:lnTo>
                    <a:pt x="632042" y="1367665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20" y="1509987"/>
              <a:ext cx="94883" cy="107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175" y="2908099"/>
              <a:ext cx="4009055" cy="453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74125" y="343855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338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3134" y="3342574"/>
              <a:ext cx="81980" cy="1055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453034" y="698311"/>
            <a:ext cx="3421380" cy="8533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dirty="0"/>
              <a:t>example</a:t>
            </a:r>
            <a:r>
              <a:rPr sz="3200" spc="-120" dirty="0"/>
              <a:t> </a:t>
            </a:r>
            <a:r>
              <a:rPr sz="3200" dirty="0"/>
              <a:t>5x5</a:t>
            </a:r>
            <a:r>
              <a:rPr sz="3200" spc="-120" dirty="0"/>
              <a:t> </a:t>
            </a:r>
            <a:r>
              <a:rPr sz="3200" spc="-13" dirty="0"/>
              <a:t>filters</a:t>
            </a:r>
            <a:endParaRPr sz="3200"/>
          </a:p>
          <a:p>
            <a:pPr marL="16933">
              <a:lnSpc>
                <a:spcPts val="2873"/>
              </a:lnSpc>
            </a:pPr>
            <a:r>
              <a:rPr sz="2400" dirty="0"/>
              <a:t>(32</a:t>
            </a:r>
            <a:r>
              <a:rPr sz="2400" spc="-20" dirty="0"/>
              <a:t> </a:t>
            </a:r>
            <a:r>
              <a:rPr sz="2400" spc="-13" dirty="0"/>
              <a:t>total)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7037532" y="2475075"/>
            <a:ext cx="4707467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/>
              <a:t>We</a:t>
            </a:r>
            <a:r>
              <a:rPr sz="2400" spc="-20" dirty="0"/>
              <a:t> </a:t>
            </a:r>
            <a:r>
              <a:rPr sz="2400" dirty="0"/>
              <a:t>call</a:t>
            </a:r>
            <a:r>
              <a:rPr sz="2400" spc="-13" dirty="0"/>
              <a:t> </a:t>
            </a:r>
            <a:r>
              <a:rPr sz="2400" dirty="0"/>
              <a:t>the</a:t>
            </a:r>
            <a:r>
              <a:rPr sz="2400" spc="-20" dirty="0"/>
              <a:t> </a:t>
            </a:r>
            <a:r>
              <a:rPr sz="2400" dirty="0"/>
              <a:t>layer</a:t>
            </a:r>
            <a:r>
              <a:rPr sz="2400" spc="-13" dirty="0"/>
              <a:t> convolutional </a:t>
            </a:r>
            <a:r>
              <a:rPr sz="2400" dirty="0"/>
              <a:t>because</a:t>
            </a:r>
            <a:r>
              <a:rPr sz="2400" spc="-27" dirty="0"/>
              <a:t> </a:t>
            </a:r>
            <a:r>
              <a:rPr sz="2400" dirty="0"/>
              <a:t>it</a:t>
            </a:r>
            <a:r>
              <a:rPr sz="2400" spc="-27" dirty="0"/>
              <a:t> </a:t>
            </a:r>
            <a:r>
              <a:rPr sz="2400" dirty="0"/>
              <a:t>is</a:t>
            </a:r>
            <a:r>
              <a:rPr sz="2400" spc="-27" dirty="0"/>
              <a:t> </a:t>
            </a:r>
            <a:r>
              <a:rPr sz="2400" dirty="0"/>
              <a:t>related</a:t>
            </a:r>
            <a:r>
              <a:rPr sz="2400" spc="-27" dirty="0"/>
              <a:t> </a:t>
            </a:r>
            <a:r>
              <a:rPr sz="2400" dirty="0"/>
              <a:t>to</a:t>
            </a:r>
            <a:r>
              <a:rPr sz="2400" spc="-20" dirty="0"/>
              <a:t> </a:t>
            </a:r>
            <a:r>
              <a:rPr sz="2400" spc="-13" dirty="0"/>
              <a:t>convolution </a:t>
            </a:r>
            <a:r>
              <a:rPr sz="2400" dirty="0"/>
              <a:t>of</a:t>
            </a:r>
            <a:r>
              <a:rPr sz="2400" spc="-20" dirty="0"/>
              <a:t> </a:t>
            </a:r>
            <a:r>
              <a:rPr sz="2400" dirty="0"/>
              <a:t>two</a:t>
            </a:r>
            <a:r>
              <a:rPr sz="2400" spc="-13" dirty="0"/>
              <a:t> signals:</a:t>
            </a:r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7957601" y="5080517"/>
            <a:ext cx="402420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/>
              <a:t>elementwise</a:t>
            </a:r>
            <a:r>
              <a:rPr sz="1867" spc="-67" dirty="0"/>
              <a:t> </a:t>
            </a:r>
            <a:r>
              <a:rPr sz="1867" dirty="0"/>
              <a:t>multiplication</a:t>
            </a:r>
            <a:r>
              <a:rPr sz="1867" spc="-47" dirty="0"/>
              <a:t> </a:t>
            </a:r>
            <a:r>
              <a:rPr sz="1867" dirty="0"/>
              <a:t>and</a:t>
            </a:r>
            <a:r>
              <a:rPr sz="1867" spc="-47" dirty="0"/>
              <a:t> </a:t>
            </a:r>
            <a:r>
              <a:rPr sz="1867" dirty="0"/>
              <a:t>sum</a:t>
            </a:r>
            <a:r>
              <a:rPr sz="1867" spc="-47" dirty="0"/>
              <a:t> </a:t>
            </a:r>
            <a:r>
              <a:rPr sz="1867" spc="-33" dirty="0"/>
              <a:t>of </a:t>
            </a:r>
            <a:r>
              <a:rPr sz="1867" dirty="0"/>
              <a:t>a</a:t>
            </a:r>
            <a:r>
              <a:rPr sz="1867" spc="-20" dirty="0"/>
              <a:t> </a:t>
            </a:r>
            <a:r>
              <a:rPr sz="1867" dirty="0"/>
              <a:t>filter</a:t>
            </a:r>
            <a:r>
              <a:rPr sz="1867" spc="-20" dirty="0"/>
              <a:t> </a:t>
            </a:r>
            <a:r>
              <a:rPr sz="1867" dirty="0"/>
              <a:t>and</a:t>
            </a:r>
            <a:r>
              <a:rPr sz="1867" spc="-20" dirty="0"/>
              <a:t> </a:t>
            </a:r>
            <a:r>
              <a:rPr sz="1867" dirty="0"/>
              <a:t>the</a:t>
            </a:r>
            <a:r>
              <a:rPr sz="1867" spc="-20" dirty="0"/>
              <a:t> </a:t>
            </a:r>
            <a:r>
              <a:rPr sz="1867" dirty="0"/>
              <a:t>signal</a:t>
            </a:r>
            <a:r>
              <a:rPr sz="1867" spc="-13" dirty="0"/>
              <a:t> (image)</a:t>
            </a:r>
            <a:endParaRPr sz="1867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06401" y="508463"/>
            <a:ext cx="2591647" cy="768586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</a:rPr>
              <a:t>one</a:t>
            </a:r>
            <a:r>
              <a:rPr sz="2400" spc="-2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filter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33" dirty="0">
                <a:solidFill>
                  <a:srgbClr val="FF0000"/>
                </a:solidFill>
              </a:rPr>
              <a:t>=&gt;</a:t>
            </a:r>
            <a:endParaRPr sz="2400"/>
          </a:p>
          <a:p>
            <a:pPr marL="16933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FF0000"/>
                </a:solidFill>
              </a:rPr>
              <a:t>one</a:t>
            </a:r>
            <a:r>
              <a:rPr sz="2400" spc="-4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activation</a:t>
            </a:r>
            <a:r>
              <a:rPr sz="2400" spc="-40" dirty="0">
                <a:solidFill>
                  <a:srgbClr val="FF0000"/>
                </a:solidFill>
              </a:rPr>
              <a:t> </a:t>
            </a:r>
            <a:r>
              <a:rPr sz="2400" spc="-33" dirty="0">
                <a:solidFill>
                  <a:srgbClr val="FF0000"/>
                </a:solidFill>
              </a:rPr>
              <a:t>map</a:t>
            </a:r>
            <a:endParaRPr sz="2400"/>
          </a:p>
        </p:txBody>
      </p:sp>
      <p:grpSp>
        <p:nvGrpSpPr>
          <p:cNvPr id="15" name="object 15"/>
          <p:cNvGrpSpPr/>
          <p:nvPr/>
        </p:nvGrpSpPr>
        <p:grpSpPr>
          <a:xfrm>
            <a:off x="657733" y="225601"/>
            <a:ext cx="6230620" cy="4099560"/>
            <a:chOff x="493299" y="169201"/>
            <a:chExt cx="4672965" cy="3074670"/>
          </a:xfrm>
        </p:grpSpPr>
        <p:sp>
          <p:nvSpPr>
            <p:cNvPr id="16" name="object 16"/>
            <p:cNvSpPr/>
            <p:nvPr/>
          </p:nvSpPr>
          <p:spPr>
            <a:xfrm>
              <a:off x="1153261" y="178726"/>
              <a:ext cx="4003675" cy="2407920"/>
            </a:xfrm>
            <a:custGeom>
              <a:avLst/>
              <a:gdLst/>
              <a:ahLst/>
              <a:cxnLst/>
              <a:rect l="l" t="t" r="r" b="b"/>
              <a:pathLst>
                <a:path w="4003675" h="2407920">
                  <a:moveTo>
                    <a:pt x="3755329" y="0"/>
                  </a:moveTo>
                  <a:lnTo>
                    <a:pt x="4003129" y="0"/>
                  </a:lnTo>
                  <a:lnTo>
                    <a:pt x="4003129" y="257700"/>
                  </a:lnTo>
                  <a:lnTo>
                    <a:pt x="3755329" y="257700"/>
                  </a:lnTo>
                  <a:lnTo>
                    <a:pt x="3755329" y="0"/>
                  </a:lnTo>
                  <a:close/>
                </a:path>
                <a:path w="4003675" h="2407920">
                  <a:moveTo>
                    <a:pt x="3879229" y="257700"/>
                  </a:moveTo>
                  <a:lnTo>
                    <a:pt x="0" y="2407888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124" y="2549569"/>
              <a:ext cx="109916" cy="8848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2824" y="2601365"/>
              <a:ext cx="565785" cy="632460"/>
            </a:xfrm>
            <a:custGeom>
              <a:avLst/>
              <a:gdLst/>
              <a:ahLst/>
              <a:cxnLst/>
              <a:rect l="l" t="t" r="r" b="b"/>
              <a:pathLst>
                <a:path w="565785" h="632460">
                  <a:moveTo>
                    <a:pt x="0" y="0"/>
                  </a:moveTo>
                  <a:lnTo>
                    <a:pt x="565500" y="0"/>
                  </a:lnTo>
                  <a:lnTo>
                    <a:pt x="565500" y="632399"/>
                  </a:lnTo>
                  <a:lnTo>
                    <a:pt x="0" y="632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BE9B3B3-A4C9-DBAD-D171-B342E7270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83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325527"/>
            <a:ext cx="12191999" cy="583855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8E0D389E-B907-3E61-8ABF-ED4E5B94AAE1}"/>
              </a:ext>
            </a:extLst>
          </p:cNvPr>
          <p:cNvSpPr txBox="1"/>
          <p:nvPr/>
        </p:nvSpPr>
        <p:spPr>
          <a:xfrm>
            <a:off x="55986" y="-4917"/>
            <a:ext cx="121360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lang="en-US" sz="2400" b="1" spc="-13" dirty="0"/>
              <a:t>Real-world example:</a:t>
            </a:r>
            <a:r>
              <a:rPr lang="en-US" sz="1800" b="1" spc="-13" dirty="0"/>
              <a:t> Object </a:t>
            </a:r>
            <a:r>
              <a:rPr lang="en-US" sz="1800" b="1" spc="-13" dirty="0" err="1"/>
              <a:t>Classifcation</a:t>
            </a:r>
            <a:endParaRPr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54621-6074-2CB9-F086-30C5314E4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2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590" y="3940682"/>
            <a:ext cx="7320752" cy="1437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9594" y="3102816"/>
            <a:ext cx="21632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SIFT</a:t>
            </a:r>
            <a:r>
              <a:rPr sz="1600" spc="-5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Loewe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IJCV</a:t>
            </a:r>
            <a:r>
              <a:rPr sz="1600" u="sng" spc="-3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6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04</a:t>
            </a:r>
            <a:r>
              <a:rPr sz="1600" spc="-25" dirty="0"/>
              <a:t>]</a:t>
            </a:r>
            <a:endParaRPr sz="1600" dirty="0"/>
          </a:p>
        </p:txBody>
      </p:sp>
      <p:sp>
        <p:nvSpPr>
          <p:cNvPr id="5" name="object 5"/>
          <p:cNvSpPr txBox="1"/>
          <p:nvPr/>
        </p:nvSpPr>
        <p:spPr>
          <a:xfrm>
            <a:off x="8284267" y="2989193"/>
            <a:ext cx="326027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HOG</a:t>
            </a:r>
            <a:r>
              <a:rPr sz="1600" spc="-2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Dalal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and</a:t>
            </a:r>
            <a:r>
              <a:rPr sz="16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Triggs</a:t>
            </a:r>
            <a:r>
              <a:rPr sz="1600" u="sng" spc="-3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CVPR</a:t>
            </a:r>
            <a:r>
              <a:rPr sz="1600" u="sng" spc="-4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sz="16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05</a:t>
            </a:r>
            <a:r>
              <a:rPr sz="1600" spc="-25" dirty="0"/>
              <a:t>]</a:t>
            </a:r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4325337" y="3220672"/>
            <a:ext cx="306809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SPM</a:t>
            </a:r>
            <a:r>
              <a:rPr sz="1600" spc="-2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Lazebnik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et</a:t>
            </a:r>
            <a:r>
              <a:rPr sz="1600" u="sng" spc="-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al.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CVPR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 </a:t>
            </a:r>
            <a:r>
              <a:rPr sz="16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5"/>
              </a:rPr>
              <a:t>06</a:t>
            </a:r>
            <a:r>
              <a:rPr sz="1600" spc="-25" dirty="0"/>
              <a:t>]</a:t>
            </a:r>
            <a:endParaRPr sz="1600"/>
          </a:p>
        </p:txBody>
      </p:sp>
      <p:sp>
        <p:nvSpPr>
          <p:cNvPr id="7" name="object 7"/>
          <p:cNvSpPr txBox="1"/>
          <p:nvPr/>
        </p:nvSpPr>
        <p:spPr>
          <a:xfrm>
            <a:off x="8441023" y="5565479"/>
            <a:ext cx="344083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DPM</a:t>
            </a:r>
            <a:r>
              <a:rPr sz="1600" spc="-4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Felzenszwalb</a:t>
            </a:r>
            <a:r>
              <a:rPr sz="1600" u="sng" spc="-3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et</a:t>
            </a:r>
            <a:r>
              <a:rPr sz="16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al.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PAMI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10</a:t>
            </a:r>
            <a:r>
              <a:rPr sz="1600" spc="-25" dirty="0"/>
              <a:t>]</a:t>
            </a:r>
            <a:endParaRPr sz="1600"/>
          </a:p>
        </p:txBody>
      </p:sp>
      <p:sp>
        <p:nvSpPr>
          <p:cNvPr id="8" name="object 8"/>
          <p:cNvSpPr txBox="1"/>
          <p:nvPr/>
        </p:nvSpPr>
        <p:spPr>
          <a:xfrm>
            <a:off x="1978887" y="5327141"/>
            <a:ext cx="461787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dirty="0"/>
              <a:t>Color</a:t>
            </a:r>
            <a:r>
              <a:rPr sz="1600" spc="-40" dirty="0"/>
              <a:t> </a:t>
            </a:r>
            <a:r>
              <a:rPr sz="1600" dirty="0"/>
              <a:t>Descriptor</a:t>
            </a:r>
            <a:r>
              <a:rPr sz="1600" spc="-35" dirty="0"/>
              <a:t> </a:t>
            </a:r>
            <a:r>
              <a:rPr sz="1600" spc="-10" dirty="0"/>
              <a:t>[</a:t>
            </a:r>
            <a:r>
              <a:rPr sz="16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Van</a:t>
            </a:r>
            <a:r>
              <a:rPr sz="16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De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Sande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et</a:t>
            </a:r>
            <a:r>
              <a:rPr sz="16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al.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PAMI</a:t>
            </a:r>
            <a:r>
              <a:rPr sz="1600"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 </a:t>
            </a:r>
            <a:r>
              <a:rPr sz="16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7"/>
              </a:rPr>
              <a:t>10</a:t>
            </a:r>
            <a:r>
              <a:rPr sz="1600" spc="-25" dirty="0"/>
              <a:t>]</a:t>
            </a:r>
            <a:endParaRPr sz="1600"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37588" y="3430045"/>
            <a:ext cx="3291055" cy="21872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38461" y="1102618"/>
            <a:ext cx="3566815" cy="179878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1166327"/>
            <a:ext cx="4093711" cy="19339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99082" y="1153202"/>
            <a:ext cx="3540551" cy="205379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229801"/>
            <a:ext cx="10058400" cy="702115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-10" dirty="0"/>
              <a:t>Context: Classical Computer Vision Features</a:t>
            </a:r>
            <a:endParaRPr sz="4400" spc="-2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7B368B-700E-5AE1-5E44-E49E1FA84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6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4786" y="1077353"/>
            <a:ext cx="8596489" cy="1568122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sz="2800" b="1" u="sng" spc="-10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b="1" u="sng" spc="-2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idea:</a:t>
            </a:r>
            <a:endParaRPr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3505" algn="ctr">
              <a:spcBef>
                <a:spcPts val="100"/>
              </a:spcBef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</a:t>
            </a:r>
            <a:r>
              <a:rPr sz="2800" b="1" spc="-15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hierarchy</a:t>
            </a:r>
            <a:r>
              <a:rPr sz="2800" spc="-16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2800" spc="-17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 sz="2800" spc="-1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en-US" sz="2800" b="1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800" spc="-1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800" spc="-1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2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3163824"/>
            <a:ext cx="2197608" cy="1941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0724" y="3163824"/>
            <a:ext cx="2167127" cy="19415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041" y="3163824"/>
            <a:ext cx="2156459" cy="19415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21971" y="2773771"/>
            <a:ext cx="214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Gill Sans MT"/>
                <a:cs typeface="Gill Sans MT"/>
              </a:rPr>
              <a:t>Low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level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features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8694" y="2773771"/>
            <a:ext cx="2094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Mid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level</a:t>
            </a:r>
            <a:r>
              <a:rPr sz="2400" spc="-12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features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1934" y="2769199"/>
            <a:ext cx="218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Gill Sans MT"/>
                <a:cs typeface="Gill Sans MT"/>
              </a:rPr>
              <a:t>High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level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features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8704" y="6538781"/>
            <a:ext cx="1025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Gill Sans MT"/>
                <a:cs typeface="Gill Sans MT"/>
              </a:rPr>
              <a:t>Lee+</a:t>
            </a:r>
            <a:r>
              <a:rPr sz="1200" spc="30" dirty="0">
                <a:latin typeface="Gill Sans MT"/>
                <a:cs typeface="Gill Sans MT"/>
              </a:rPr>
              <a:t> </a:t>
            </a:r>
            <a:r>
              <a:rPr sz="1200" i="1" spc="-10" dirty="0">
                <a:latin typeface="Gill Sans MT"/>
                <a:cs typeface="Gill Sans MT"/>
              </a:rPr>
              <a:t>ICML</a:t>
            </a:r>
            <a:r>
              <a:rPr sz="1200" i="1" spc="-30" dirty="0">
                <a:latin typeface="Gill Sans MT"/>
                <a:cs typeface="Gill Sans MT"/>
              </a:rPr>
              <a:t> </a:t>
            </a:r>
            <a:r>
              <a:rPr sz="1200" spc="-20" dirty="0">
                <a:latin typeface="Gill Sans MT"/>
                <a:cs typeface="Gill Sans MT"/>
              </a:rPr>
              <a:t>2009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5140" y="5138353"/>
            <a:ext cx="1758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70" dirty="0">
                <a:latin typeface="Gill Sans MT"/>
                <a:cs typeface="Gill Sans MT"/>
              </a:rPr>
              <a:t>Eyes,</a:t>
            </a:r>
            <a:r>
              <a:rPr sz="2400" spc="-37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ears,nose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2950" y="5110922"/>
            <a:ext cx="2031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0" dirty="0">
                <a:latin typeface="Gill Sans MT"/>
                <a:cs typeface="Gill Sans MT"/>
              </a:rPr>
              <a:t>Edges,</a:t>
            </a:r>
            <a:r>
              <a:rPr sz="2400" spc="-28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dark</a:t>
            </a:r>
            <a:r>
              <a:rPr sz="2400" spc="-229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spots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97824" y="5110922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5" dirty="0">
                <a:latin typeface="Gill Sans MT"/>
                <a:cs typeface="Gill Sans MT"/>
              </a:rPr>
              <a:t>Facial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structure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5735C-481D-F15A-E880-8C16CFCE2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C4A0CCE-8EF4-CED2-43CA-233F039AB6DA}"/>
              </a:ext>
            </a:extLst>
          </p:cNvPr>
          <p:cNvSpPr txBox="1">
            <a:spLocks/>
          </p:cNvSpPr>
          <p:nvPr/>
        </p:nvSpPr>
        <p:spPr>
          <a:xfrm>
            <a:off x="1068392" y="229801"/>
            <a:ext cx="10058400" cy="7021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65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-10" dirty="0"/>
              <a:t>Context: CNN Features</a:t>
            </a:r>
            <a:endParaRPr lang="en-US" sz="4400" spc="-20" dirty="0"/>
          </a:p>
        </p:txBody>
      </p:sp>
    </p:spTree>
    <p:extLst>
      <p:ext uri="{BB962C8B-B14F-4D97-AF65-F5344CB8AC3E}">
        <p14:creationId xmlns:p14="http://schemas.microsoft.com/office/powerpoint/2010/main" val="117747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2207953" y="3714750"/>
            <a:ext cx="78048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>
            <a:cxnSpLocks/>
          </p:cNvCxnSpPr>
          <p:nvPr/>
        </p:nvCxnSpPr>
        <p:spPr>
          <a:xfrm flipH="1">
            <a:off x="2286001" y="2324100"/>
            <a:ext cx="123824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209675" y="914679"/>
            <a:ext cx="10789492" cy="94064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 can get very complex features (textures, faces, objects) from our layers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How do we balance the increasing layer complexity computationally?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64D9D-0CC9-8A80-A6ED-50C318E304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0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267" y="1808165"/>
            <a:ext cx="5308496" cy="4147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E9DE16-ED7D-16BB-AACE-064CB2AD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Pooling</a:t>
            </a:r>
            <a:r>
              <a:rPr lang="en-US" sz="4800" spc="-47" dirty="0"/>
              <a:t> </a:t>
            </a:r>
            <a:r>
              <a:rPr lang="en-US" sz="4800" spc="-13" dirty="0"/>
              <a:t>layer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54182" y="992159"/>
            <a:ext cx="823129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M</a:t>
            </a:r>
            <a:r>
              <a:rPr sz="2400" dirty="0"/>
              <a:t>akes</a:t>
            </a:r>
            <a:r>
              <a:rPr sz="2400" spc="-20" dirty="0"/>
              <a:t> </a:t>
            </a:r>
            <a:r>
              <a:rPr sz="2400" dirty="0"/>
              <a:t>the</a:t>
            </a:r>
            <a:r>
              <a:rPr sz="2400" spc="-13" dirty="0"/>
              <a:t> </a:t>
            </a:r>
            <a:r>
              <a:rPr sz="2400" dirty="0"/>
              <a:t>representations</a:t>
            </a:r>
            <a:r>
              <a:rPr sz="2400" spc="-13" dirty="0"/>
              <a:t> </a:t>
            </a:r>
            <a:r>
              <a:rPr sz="2400" dirty="0"/>
              <a:t>smaller</a:t>
            </a:r>
            <a:r>
              <a:rPr sz="2400" spc="-13" dirty="0"/>
              <a:t> </a:t>
            </a:r>
            <a:r>
              <a:rPr sz="2400" dirty="0"/>
              <a:t>and</a:t>
            </a:r>
            <a:r>
              <a:rPr sz="2400" spc="-13" dirty="0"/>
              <a:t> </a:t>
            </a:r>
            <a:r>
              <a:rPr sz="2400" dirty="0"/>
              <a:t>more</a:t>
            </a:r>
            <a:r>
              <a:rPr sz="2400" spc="-13" dirty="0"/>
              <a:t> manageable</a:t>
            </a:r>
            <a:endParaRPr sz="2400" dirty="0"/>
          </a:p>
          <a:p>
            <a:pPr marL="359833" indent="-342900"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O</a:t>
            </a:r>
            <a:r>
              <a:rPr sz="2400" dirty="0"/>
              <a:t>perates</a:t>
            </a:r>
            <a:r>
              <a:rPr sz="2400" spc="-40" dirty="0"/>
              <a:t> </a:t>
            </a:r>
            <a:r>
              <a:rPr sz="2400" dirty="0"/>
              <a:t>over</a:t>
            </a:r>
            <a:r>
              <a:rPr sz="2400" spc="-27" dirty="0"/>
              <a:t> </a:t>
            </a:r>
            <a:r>
              <a:rPr sz="2400" dirty="0"/>
              <a:t>each</a:t>
            </a:r>
            <a:r>
              <a:rPr sz="2400" spc="-27" dirty="0"/>
              <a:t> </a:t>
            </a:r>
            <a:r>
              <a:rPr sz="2400" dirty="0"/>
              <a:t>activation</a:t>
            </a:r>
            <a:r>
              <a:rPr sz="2400" spc="-27" dirty="0"/>
              <a:t> </a:t>
            </a:r>
            <a:r>
              <a:rPr sz="2400" dirty="0"/>
              <a:t>map</a:t>
            </a:r>
            <a:r>
              <a:rPr sz="2400" spc="-20" dirty="0"/>
              <a:t> </a:t>
            </a:r>
            <a:r>
              <a:rPr sz="2400" spc="-13" dirty="0"/>
              <a:t>independently:</a:t>
            </a:r>
            <a:endParaRPr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40B24-EACD-7F01-D721-11755578F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52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63650" y="1873249"/>
          <a:ext cx="3230879" cy="323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7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0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4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39834" y="1281278"/>
            <a:ext cx="32181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/>
              <a:t>Single</a:t>
            </a:r>
            <a:r>
              <a:rPr sz="3200" spc="-127" dirty="0"/>
              <a:t> </a:t>
            </a:r>
            <a:r>
              <a:rPr sz="3200" dirty="0"/>
              <a:t>depth</a:t>
            </a:r>
            <a:r>
              <a:rPr sz="3200" spc="-120" dirty="0"/>
              <a:t> </a:t>
            </a:r>
            <a:r>
              <a:rPr sz="3200" spc="-13" dirty="0"/>
              <a:t>slice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802579" y="1943699"/>
            <a:ext cx="110067" cy="3127587"/>
            <a:chOff x="601934" y="1457774"/>
            <a:chExt cx="82550" cy="2345690"/>
          </a:xfrm>
        </p:grpSpPr>
        <p:sp>
          <p:nvSpPr>
            <p:cNvPr id="5" name="object 5"/>
            <p:cNvSpPr/>
            <p:nvPr/>
          </p:nvSpPr>
          <p:spPr>
            <a:xfrm>
              <a:off x="642925" y="1553749"/>
              <a:ext cx="0" cy="2249805"/>
            </a:xfrm>
            <a:custGeom>
              <a:avLst/>
              <a:gdLst/>
              <a:ahLst/>
              <a:cxnLst/>
              <a:rect l="l" t="t" r="r" b="b"/>
              <a:pathLst>
                <a:path h="2249804">
                  <a:moveTo>
                    <a:pt x="0" y="22496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34" y="1457774"/>
              <a:ext cx="81981" cy="1055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67399" y="2166212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x</a:t>
            </a:r>
            <a:endParaRPr sz="3200"/>
          </a:p>
        </p:txBody>
      </p:sp>
      <p:grpSp>
        <p:nvGrpSpPr>
          <p:cNvPr id="8" name="object 8"/>
          <p:cNvGrpSpPr/>
          <p:nvPr/>
        </p:nvGrpSpPr>
        <p:grpSpPr>
          <a:xfrm>
            <a:off x="1234666" y="5479579"/>
            <a:ext cx="3278293" cy="110067"/>
            <a:chOff x="925999" y="4109684"/>
            <a:chExt cx="2458720" cy="82550"/>
          </a:xfrm>
        </p:grpSpPr>
        <p:sp>
          <p:nvSpPr>
            <p:cNvPr id="9" name="object 9"/>
            <p:cNvSpPr/>
            <p:nvPr/>
          </p:nvSpPr>
          <p:spPr>
            <a:xfrm>
              <a:off x="925999" y="4150674"/>
              <a:ext cx="2362200" cy="0"/>
            </a:xfrm>
            <a:custGeom>
              <a:avLst/>
              <a:gdLst/>
              <a:ahLst/>
              <a:cxnLst/>
              <a:rect l="l" t="t" r="r" b="b"/>
              <a:pathLst>
                <a:path w="2362200">
                  <a:moveTo>
                    <a:pt x="0" y="0"/>
                  </a:moveTo>
                  <a:lnTo>
                    <a:pt x="236219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8674" y="4109684"/>
              <a:ext cx="105500" cy="819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35067" y="5522478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y</a:t>
            </a:r>
            <a:endParaRPr sz="3200"/>
          </a:p>
        </p:txBody>
      </p:sp>
      <p:sp>
        <p:nvSpPr>
          <p:cNvPr id="15" name="object 15"/>
          <p:cNvSpPr txBox="1"/>
          <p:nvPr/>
        </p:nvSpPr>
        <p:spPr>
          <a:xfrm>
            <a:off x="4979065" y="2469875"/>
            <a:ext cx="2468215" cy="74864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pool</a:t>
            </a: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2x2</a:t>
            </a: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3" dirty="0">
                <a:latin typeface="Calibri" panose="020F0502020204030204" pitchFamily="34" charset="0"/>
                <a:cs typeface="Calibri" panose="020F0502020204030204" pitchFamily="34" charset="0"/>
              </a:rPr>
              <a:t>filters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400" spc="-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stride</a:t>
            </a:r>
            <a:r>
              <a:rPr sz="2400" spc="-2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67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10250"/>
              </p:ext>
            </p:extLst>
          </p:nvPr>
        </p:nvGraphicFramePr>
        <p:xfrm>
          <a:off x="5316509" y="3468703"/>
          <a:ext cx="161544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8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4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itle 4">
            <a:extLst>
              <a:ext uri="{FF2B5EF4-FFF2-40B4-BE49-F238E27FC236}">
                <a16:creationId xmlns:a16="http://schemas.microsoft.com/office/drawing/2014/main" id="{16F760A1-C5D1-5A99-59CD-0EA7094BAC86}"/>
              </a:ext>
            </a:extLst>
          </p:cNvPr>
          <p:cNvSpPr txBox="1">
            <a:spLocks/>
          </p:cNvSpPr>
          <p:nvPr/>
        </p:nvSpPr>
        <p:spPr>
          <a:xfrm>
            <a:off x="1220792" y="152399"/>
            <a:ext cx="5741983" cy="93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Pooling</a:t>
            </a:r>
            <a:r>
              <a:rPr lang="en-US" spc="-47" dirty="0"/>
              <a:t> </a:t>
            </a:r>
            <a:r>
              <a:rPr lang="en-US" spc="-13" dirty="0"/>
              <a:t>layer</a:t>
            </a:r>
            <a:endParaRPr lang="en-US" dirty="0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0B07AD4D-C651-1FB6-6931-28B4AC84764B}"/>
              </a:ext>
            </a:extLst>
          </p:cNvPr>
          <p:cNvSpPr txBox="1"/>
          <p:nvPr/>
        </p:nvSpPr>
        <p:spPr>
          <a:xfrm>
            <a:off x="4705350" y="992159"/>
            <a:ext cx="7315200" cy="113791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Max pooling is most common pooling operation</a:t>
            </a:r>
          </a:p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Allows for “OR”/”any” detection behavior and learned invariances (i.e., rotation invariance)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0DF32C-D159-10B9-3CBD-A8EB9724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769" y="2951354"/>
            <a:ext cx="4381103" cy="252822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602202-6E9D-8058-AF3E-BDB0EA0D7AF8}"/>
              </a:ext>
            </a:extLst>
          </p:cNvPr>
          <p:cNvCxnSpPr/>
          <p:nvPr/>
        </p:nvCxnSpPr>
        <p:spPr>
          <a:xfrm>
            <a:off x="4558014" y="4276423"/>
            <a:ext cx="623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585B5E8-DF00-D1DD-F3E6-0FC0AE733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63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7581899" y="2286000"/>
            <a:ext cx="2676525" cy="392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>
            <a:cxnSpLocks/>
          </p:cNvCxnSpPr>
          <p:nvPr/>
        </p:nvCxnSpPr>
        <p:spPr>
          <a:xfrm>
            <a:off x="5829300" y="2009775"/>
            <a:ext cx="1590675" cy="27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209675" y="914679"/>
            <a:ext cx="10789492" cy="94064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 have many higher order features.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How do we classify them?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B47FCD-E2B9-293A-E545-7524DC55FB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0DE4766-C1AA-D8D6-B69C-5F8D382B74C2}"/>
              </a:ext>
            </a:extLst>
          </p:cNvPr>
          <p:cNvSpPr txBox="1">
            <a:spLocks/>
          </p:cNvSpPr>
          <p:nvPr/>
        </p:nvSpPr>
        <p:spPr>
          <a:xfrm>
            <a:off x="1068392" y="168245"/>
            <a:ext cx="10058400" cy="763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65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dirty="0"/>
              <a:t>Fully</a:t>
            </a:r>
            <a:r>
              <a:rPr lang="en-US" sz="4800" spc="-40" dirty="0"/>
              <a:t> </a:t>
            </a:r>
            <a:r>
              <a:rPr lang="en-US" sz="4800" dirty="0"/>
              <a:t>Connected</a:t>
            </a:r>
            <a:r>
              <a:rPr lang="en-US" sz="4800" spc="-40" dirty="0"/>
              <a:t> </a:t>
            </a:r>
            <a:r>
              <a:rPr lang="en-US" sz="4800" dirty="0"/>
              <a:t>Layer</a:t>
            </a:r>
            <a:r>
              <a:rPr lang="en-US" sz="4800" spc="-40" dirty="0"/>
              <a:t> </a:t>
            </a:r>
            <a:r>
              <a:rPr lang="en-US" sz="4800" dirty="0"/>
              <a:t>(FC</a:t>
            </a:r>
            <a:r>
              <a:rPr lang="en-US" sz="4800" spc="-40" dirty="0"/>
              <a:t> </a:t>
            </a:r>
            <a:r>
              <a:rPr lang="en-US" sz="4800" spc="-13" dirty="0"/>
              <a:t>layer)</a:t>
            </a:r>
            <a:endParaRPr lang="en-US" spc="-10" dirty="0"/>
          </a:p>
        </p:txBody>
      </p:sp>
      <p:grpSp>
        <p:nvGrpSpPr>
          <p:cNvPr id="5" name="object 6">
            <a:extLst>
              <a:ext uri="{FF2B5EF4-FFF2-40B4-BE49-F238E27FC236}">
                <a16:creationId xmlns:a16="http://schemas.microsoft.com/office/drawing/2014/main" id="{DBD621DA-69F6-1D88-9679-B3C06E9F7361}"/>
              </a:ext>
            </a:extLst>
          </p:cNvPr>
          <p:cNvGrpSpPr/>
          <p:nvPr/>
        </p:nvGrpSpPr>
        <p:grpSpPr>
          <a:xfrm>
            <a:off x="4426839" y="3429000"/>
            <a:ext cx="2943225" cy="1945005"/>
            <a:chOff x="397763" y="1505711"/>
            <a:chExt cx="2943225" cy="194500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58770A6-91F7-1171-370C-AAC7B436F1B8}"/>
                </a:ext>
              </a:extLst>
            </p:cNvPr>
            <p:cNvSpPr/>
            <p:nvPr/>
          </p:nvSpPr>
          <p:spPr>
            <a:xfrm>
              <a:off x="410717" y="313105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1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1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3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8F9637B-337D-E7EB-2162-0B3CD11CA6AA}"/>
                </a:ext>
              </a:extLst>
            </p:cNvPr>
            <p:cNvSpPr/>
            <p:nvPr/>
          </p:nvSpPr>
          <p:spPr>
            <a:xfrm>
              <a:off x="410717" y="313105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1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3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1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8C92B17-BFDD-2DB3-DD48-B73FB69F2239}"/>
                </a:ext>
              </a:extLst>
            </p:cNvPr>
            <p:cNvSpPr/>
            <p:nvPr/>
          </p:nvSpPr>
          <p:spPr>
            <a:xfrm>
              <a:off x="845058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1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1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3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9A51B6F-862A-CCD6-69D5-5AF9C6953697}"/>
                </a:ext>
              </a:extLst>
            </p:cNvPr>
            <p:cNvSpPr/>
            <p:nvPr/>
          </p:nvSpPr>
          <p:spPr>
            <a:xfrm>
              <a:off x="845058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1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3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1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B77A445-AB19-060B-FE17-88730D846C0C}"/>
                </a:ext>
              </a:extLst>
            </p:cNvPr>
            <p:cNvSpPr/>
            <p:nvPr/>
          </p:nvSpPr>
          <p:spPr>
            <a:xfrm>
              <a:off x="1279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9AC2F78-84C8-8374-9D24-ADE23144E4F9}"/>
                </a:ext>
              </a:extLst>
            </p:cNvPr>
            <p:cNvSpPr/>
            <p:nvPr/>
          </p:nvSpPr>
          <p:spPr>
            <a:xfrm>
              <a:off x="1279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C94DFD8C-D44C-76DD-D4F3-953F5178A495}"/>
                </a:ext>
              </a:extLst>
            </p:cNvPr>
            <p:cNvSpPr/>
            <p:nvPr/>
          </p:nvSpPr>
          <p:spPr>
            <a:xfrm>
              <a:off x="1713738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0C4C629-3781-685C-72C3-F7A5015373FD}"/>
                </a:ext>
              </a:extLst>
            </p:cNvPr>
            <p:cNvSpPr/>
            <p:nvPr/>
          </p:nvSpPr>
          <p:spPr>
            <a:xfrm>
              <a:off x="1713738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B08656D-15BA-BAA4-1A3F-3B211E85547B}"/>
                </a:ext>
              </a:extLst>
            </p:cNvPr>
            <p:cNvSpPr/>
            <p:nvPr/>
          </p:nvSpPr>
          <p:spPr>
            <a:xfrm>
              <a:off x="215264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E814324B-14F2-1262-4A35-2F9EBB39FC39}"/>
                </a:ext>
              </a:extLst>
            </p:cNvPr>
            <p:cNvSpPr/>
            <p:nvPr/>
          </p:nvSpPr>
          <p:spPr>
            <a:xfrm>
              <a:off x="215264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AEEBB95-310A-F579-31E6-35E5B422B462}"/>
                </a:ext>
              </a:extLst>
            </p:cNvPr>
            <p:cNvSpPr/>
            <p:nvPr/>
          </p:nvSpPr>
          <p:spPr>
            <a:xfrm>
              <a:off x="258699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43E971E-285C-EBF2-D431-11921BC4B521}"/>
                </a:ext>
              </a:extLst>
            </p:cNvPr>
            <p:cNvSpPr/>
            <p:nvPr/>
          </p:nvSpPr>
          <p:spPr>
            <a:xfrm>
              <a:off x="258699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CCBCA48-9F17-E7EF-78D9-080F9ECEB95A}"/>
                </a:ext>
              </a:extLst>
            </p:cNvPr>
            <p:cNvSpPr/>
            <p:nvPr/>
          </p:nvSpPr>
          <p:spPr>
            <a:xfrm>
              <a:off x="302133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3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06CAD5C2-E61D-5B64-1827-B8E6239E69F3}"/>
                </a:ext>
              </a:extLst>
            </p:cNvPr>
            <p:cNvSpPr/>
            <p:nvPr/>
          </p:nvSpPr>
          <p:spPr>
            <a:xfrm>
              <a:off x="302133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3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AA8AD1F-A95A-DBB7-F200-E068A45C5A89}"/>
                </a:ext>
              </a:extLst>
            </p:cNvPr>
            <p:cNvSpPr/>
            <p:nvPr/>
          </p:nvSpPr>
          <p:spPr>
            <a:xfrm>
              <a:off x="842009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31" y="7808"/>
                  </a:lnTo>
                  <a:lnTo>
                    <a:pt x="62396" y="29553"/>
                  </a:lnTo>
                  <a:lnTo>
                    <a:pt x="29405" y="62709"/>
                  </a:lnTo>
                  <a:lnTo>
                    <a:pt x="7769" y="104753"/>
                  </a:lnTo>
                  <a:lnTo>
                    <a:pt x="0" y="153162"/>
                  </a:lnTo>
                  <a:lnTo>
                    <a:pt x="7769" y="201570"/>
                  </a:lnTo>
                  <a:lnTo>
                    <a:pt x="29405" y="243614"/>
                  </a:lnTo>
                  <a:lnTo>
                    <a:pt x="62396" y="276770"/>
                  </a:lnTo>
                  <a:lnTo>
                    <a:pt x="104231" y="298515"/>
                  </a:lnTo>
                  <a:lnTo>
                    <a:pt x="152400" y="306324"/>
                  </a:lnTo>
                  <a:lnTo>
                    <a:pt x="200568" y="298515"/>
                  </a:lnTo>
                  <a:lnTo>
                    <a:pt x="242403" y="276770"/>
                  </a:lnTo>
                  <a:lnTo>
                    <a:pt x="275394" y="243614"/>
                  </a:lnTo>
                  <a:lnTo>
                    <a:pt x="297030" y="201570"/>
                  </a:lnTo>
                  <a:lnTo>
                    <a:pt x="304800" y="153162"/>
                  </a:lnTo>
                  <a:lnTo>
                    <a:pt x="297030" y="104753"/>
                  </a:lnTo>
                  <a:lnTo>
                    <a:pt x="275394" y="62709"/>
                  </a:lnTo>
                  <a:lnTo>
                    <a:pt x="242403" y="29553"/>
                  </a:lnTo>
                  <a:lnTo>
                    <a:pt x="200568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66A7FA3-62EA-0BC8-BC59-315814919900}"/>
                </a:ext>
              </a:extLst>
            </p:cNvPr>
            <p:cNvSpPr/>
            <p:nvPr/>
          </p:nvSpPr>
          <p:spPr>
            <a:xfrm>
              <a:off x="842009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9" y="104753"/>
                  </a:lnTo>
                  <a:lnTo>
                    <a:pt x="29405" y="62709"/>
                  </a:lnTo>
                  <a:lnTo>
                    <a:pt x="62396" y="29553"/>
                  </a:lnTo>
                  <a:lnTo>
                    <a:pt x="104231" y="7808"/>
                  </a:lnTo>
                  <a:lnTo>
                    <a:pt x="152400" y="0"/>
                  </a:lnTo>
                  <a:lnTo>
                    <a:pt x="200568" y="7808"/>
                  </a:lnTo>
                  <a:lnTo>
                    <a:pt x="242403" y="29553"/>
                  </a:lnTo>
                  <a:lnTo>
                    <a:pt x="275394" y="62709"/>
                  </a:lnTo>
                  <a:lnTo>
                    <a:pt x="297030" y="104753"/>
                  </a:lnTo>
                  <a:lnTo>
                    <a:pt x="304800" y="153162"/>
                  </a:lnTo>
                  <a:lnTo>
                    <a:pt x="297030" y="201570"/>
                  </a:lnTo>
                  <a:lnTo>
                    <a:pt x="275394" y="243614"/>
                  </a:lnTo>
                  <a:lnTo>
                    <a:pt x="242403" y="276770"/>
                  </a:lnTo>
                  <a:lnTo>
                    <a:pt x="200568" y="298515"/>
                  </a:lnTo>
                  <a:lnTo>
                    <a:pt x="152400" y="306324"/>
                  </a:lnTo>
                  <a:lnTo>
                    <a:pt x="104231" y="298515"/>
                  </a:lnTo>
                  <a:lnTo>
                    <a:pt x="62396" y="276770"/>
                  </a:lnTo>
                  <a:lnTo>
                    <a:pt x="29405" y="243614"/>
                  </a:lnTo>
                  <a:lnTo>
                    <a:pt x="7769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C336B73-ED78-BF1C-FEB1-E82E35DD5343}"/>
                </a:ext>
              </a:extLst>
            </p:cNvPr>
            <p:cNvSpPr/>
            <p:nvPr/>
          </p:nvSpPr>
          <p:spPr>
            <a:xfrm>
              <a:off x="1713738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9A6B435-AF84-7FFF-BAB9-902CC3AC071A}"/>
                </a:ext>
              </a:extLst>
            </p:cNvPr>
            <p:cNvSpPr/>
            <p:nvPr/>
          </p:nvSpPr>
          <p:spPr>
            <a:xfrm>
              <a:off x="1713738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F1E6909-F28C-5B6F-CB6A-5570E27DBB49}"/>
                </a:ext>
              </a:extLst>
            </p:cNvPr>
            <p:cNvSpPr/>
            <p:nvPr/>
          </p:nvSpPr>
          <p:spPr>
            <a:xfrm>
              <a:off x="2586990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1FC096B0-D18B-CC04-D504-1263C3D03107}"/>
                </a:ext>
              </a:extLst>
            </p:cNvPr>
            <p:cNvSpPr/>
            <p:nvPr/>
          </p:nvSpPr>
          <p:spPr>
            <a:xfrm>
              <a:off x="2586990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DCEFE75-F5B5-61F0-D5FB-C628EF906416}"/>
                </a:ext>
              </a:extLst>
            </p:cNvPr>
            <p:cNvSpPr/>
            <p:nvPr/>
          </p:nvSpPr>
          <p:spPr>
            <a:xfrm>
              <a:off x="557847" y="1824227"/>
              <a:ext cx="2621280" cy="1311910"/>
            </a:xfrm>
            <a:custGeom>
              <a:avLst/>
              <a:gdLst/>
              <a:ahLst/>
              <a:cxnLst/>
              <a:rect l="l" t="t" r="r" b="b"/>
              <a:pathLst>
                <a:path w="2621280" h="1311910">
                  <a:moveTo>
                    <a:pt x="2620962" y="1291463"/>
                  </a:moveTo>
                  <a:lnTo>
                    <a:pt x="2600147" y="1229461"/>
                  </a:lnTo>
                  <a:lnTo>
                    <a:pt x="2600147" y="1269479"/>
                  </a:lnTo>
                  <a:lnTo>
                    <a:pt x="2574429" y="1244053"/>
                  </a:lnTo>
                  <a:lnTo>
                    <a:pt x="2574429" y="1261859"/>
                  </a:lnTo>
                  <a:lnTo>
                    <a:pt x="2187130" y="1032002"/>
                  </a:lnTo>
                  <a:lnTo>
                    <a:pt x="2187130" y="878865"/>
                  </a:lnTo>
                  <a:lnTo>
                    <a:pt x="2574429" y="1261859"/>
                  </a:lnTo>
                  <a:lnTo>
                    <a:pt x="2574429" y="1244053"/>
                  </a:lnTo>
                  <a:lnTo>
                    <a:pt x="2187130" y="861034"/>
                  </a:lnTo>
                  <a:lnTo>
                    <a:pt x="2187130" y="82042"/>
                  </a:lnTo>
                  <a:lnTo>
                    <a:pt x="2193988" y="84328"/>
                  </a:lnTo>
                  <a:lnTo>
                    <a:pt x="2192845" y="76288"/>
                  </a:lnTo>
                  <a:lnTo>
                    <a:pt x="2193099" y="76200"/>
                  </a:lnTo>
                  <a:lnTo>
                    <a:pt x="2199678" y="76200"/>
                  </a:lnTo>
                  <a:lnTo>
                    <a:pt x="2600147" y="1269479"/>
                  </a:lnTo>
                  <a:lnTo>
                    <a:pt x="2600147" y="1229461"/>
                  </a:lnTo>
                  <a:lnTo>
                    <a:pt x="2212975" y="76200"/>
                  </a:lnTo>
                  <a:lnTo>
                    <a:pt x="2218880" y="76200"/>
                  </a:lnTo>
                  <a:lnTo>
                    <a:pt x="2215159" y="68783"/>
                  </a:lnTo>
                  <a:lnTo>
                    <a:pt x="2241105" y="60071"/>
                  </a:lnTo>
                  <a:lnTo>
                    <a:pt x="2239187" y="58166"/>
                  </a:lnTo>
                  <a:lnTo>
                    <a:pt x="2182253" y="1511"/>
                  </a:lnTo>
                  <a:lnTo>
                    <a:pt x="2182050" y="0"/>
                  </a:lnTo>
                  <a:lnTo>
                    <a:pt x="2181275" y="63"/>
                  </a:lnTo>
                  <a:lnTo>
                    <a:pt x="2180996" y="88"/>
                  </a:lnTo>
                  <a:lnTo>
                    <a:pt x="2180844" y="63"/>
                  </a:lnTo>
                  <a:lnTo>
                    <a:pt x="2179777" y="177"/>
                  </a:lnTo>
                  <a:lnTo>
                    <a:pt x="2174430" y="596"/>
                  </a:lnTo>
                  <a:lnTo>
                    <a:pt x="2174430" y="1272082"/>
                  </a:lnTo>
                  <a:lnTo>
                    <a:pt x="2155228" y="1243660"/>
                  </a:lnTo>
                  <a:lnTo>
                    <a:pt x="2155228" y="1266393"/>
                  </a:lnTo>
                  <a:lnTo>
                    <a:pt x="1841677" y="1034059"/>
                  </a:lnTo>
                  <a:lnTo>
                    <a:pt x="1893646" y="879195"/>
                  </a:lnTo>
                  <a:lnTo>
                    <a:pt x="2155228" y="1266393"/>
                  </a:lnTo>
                  <a:lnTo>
                    <a:pt x="2155228" y="1243660"/>
                  </a:lnTo>
                  <a:lnTo>
                    <a:pt x="1911845" y="883386"/>
                  </a:lnTo>
                  <a:lnTo>
                    <a:pt x="2174430" y="1039228"/>
                  </a:lnTo>
                  <a:lnTo>
                    <a:pt x="2174430" y="1024458"/>
                  </a:lnTo>
                  <a:lnTo>
                    <a:pt x="1899627" y="861377"/>
                  </a:lnTo>
                  <a:lnTo>
                    <a:pt x="1966861" y="661047"/>
                  </a:lnTo>
                  <a:lnTo>
                    <a:pt x="2174430" y="866305"/>
                  </a:lnTo>
                  <a:lnTo>
                    <a:pt x="2174430" y="848474"/>
                  </a:lnTo>
                  <a:lnTo>
                    <a:pt x="1971357" y="647636"/>
                  </a:lnTo>
                  <a:lnTo>
                    <a:pt x="2162149" y="79095"/>
                  </a:lnTo>
                  <a:lnTo>
                    <a:pt x="2168931" y="83667"/>
                  </a:lnTo>
                  <a:lnTo>
                    <a:pt x="2168842" y="84328"/>
                  </a:lnTo>
                  <a:lnTo>
                    <a:pt x="2169553" y="84086"/>
                  </a:lnTo>
                  <a:lnTo>
                    <a:pt x="2170112" y="84455"/>
                  </a:lnTo>
                  <a:lnTo>
                    <a:pt x="2170188" y="83883"/>
                  </a:lnTo>
                  <a:lnTo>
                    <a:pt x="2174430" y="82473"/>
                  </a:lnTo>
                  <a:lnTo>
                    <a:pt x="2174430" y="596"/>
                  </a:lnTo>
                  <a:lnTo>
                    <a:pt x="2149665" y="2527"/>
                  </a:lnTo>
                  <a:lnTo>
                    <a:pt x="2149665" y="76682"/>
                  </a:lnTo>
                  <a:lnTo>
                    <a:pt x="1961375" y="637755"/>
                  </a:lnTo>
                  <a:lnTo>
                    <a:pt x="1956866" y="633298"/>
                  </a:lnTo>
                  <a:lnTo>
                    <a:pt x="1956866" y="651167"/>
                  </a:lnTo>
                  <a:lnTo>
                    <a:pt x="1889861" y="850836"/>
                  </a:lnTo>
                  <a:lnTo>
                    <a:pt x="1884400" y="842759"/>
                  </a:lnTo>
                  <a:lnTo>
                    <a:pt x="1884400" y="867105"/>
                  </a:lnTo>
                  <a:lnTo>
                    <a:pt x="1831022" y="1026160"/>
                  </a:lnTo>
                  <a:lnTo>
                    <a:pt x="1826780" y="1023023"/>
                  </a:lnTo>
                  <a:lnTo>
                    <a:pt x="1826780" y="1038809"/>
                  </a:lnTo>
                  <a:lnTo>
                    <a:pt x="1747545" y="1274927"/>
                  </a:lnTo>
                  <a:lnTo>
                    <a:pt x="1732470" y="1230579"/>
                  </a:lnTo>
                  <a:lnTo>
                    <a:pt x="1732470" y="1270152"/>
                  </a:lnTo>
                  <a:lnTo>
                    <a:pt x="1491462" y="1032459"/>
                  </a:lnTo>
                  <a:lnTo>
                    <a:pt x="1598066" y="874623"/>
                  </a:lnTo>
                  <a:lnTo>
                    <a:pt x="1732470" y="1270152"/>
                  </a:lnTo>
                  <a:lnTo>
                    <a:pt x="1732470" y="1230579"/>
                  </a:lnTo>
                  <a:lnTo>
                    <a:pt x="1613585" y="880808"/>
                  </a:lnTo>
                  <a:lnTo>
                    <a:pt x="1826780" y="1038809"/>
                  </a:lnTo>
                  <a:lnTo>
                    <a:pt x="1826780" y="1023023"/>
                  </a:lnTo>
                  <a:lnTo>
                    <a:pt x="1607566" y="860564"/>
                  </a:lnTo>
                  <a:lnTo>
                    <a:pt x="1683626" y="747953"/>
                  </a:lnTo>
                  <a:lnTo>
                    <a:pt x="1884400" y="867105"/>
                  </a:lnTo>
                  <a:lnTo>
                    <a:pt x="1884400" y="842759"/>
                  </a:lnTo>
                  <a:lnTo>
                    <a:pt x="1869516" y="820724"/>
                  </a:lnTo>
                  <a:lnTo>
                    <a:pt x="1869516" y="843508"/>
                  </a:lnTo>
                  <a:lnTo>
                    <a:pt x="1690751" y="737412"/>
                  </a:lnTo>
                  <a:lnTo>
                    <a:pt x="1744306" y="658126"/>
                  </a:lnTo>
                  <a:lnTo>
                    <a:pt x="1869516" y="843508"/>
                  </a:lnTo>
                  <a:lnTo>
                    <a:pt x="1869516" y="820724"/>
                  </a:lnTo>
                  <a:lnTo>
                    <a:pt x="1752003" y="646734"/>
                  </a:lnTo>
                  <a:lnTo>
                    <a:pt x="1832254" y="527926"/>
                  </a:lnTo>
                  <a:lnTo>
                    <a:pt x="1956866" y="651167"/>
                  </a:lnTo>
                  <a:lnTo>
                    <a:pt x="1956866" y="633298"/>
                  </a:lnTo>
                  <a:lnTo>
                    <a:pt x="1839493" y="517207"/>
                  </a:lnTo>
                  <a:lnTo>
                    <a:pt x="2139759" y="72682"/>
                  </a:lnTo>
                  <a:lnTo>
                    <a:pt x="2142299" y="76073"/>
                  </a:lnTo>
                  <a:lnTo>
                    <a:pt x="2144585" y="71551"/>
                  </a:lnTo>
                  <a:lnTo>
                    <a:pt x="2144852" y="71843"/>
                  </a:lnTo>
                  <a:lnTo>
                    <a:pt x="2142680" y="76200"/>
                  </a:lnTo>
                  <a:lnTo>
                    <a:pt x="2149183" y="76200"/>
                  </a:lnTo>
                  <a:lnTo>
                    <a:pt x="2149665" y="76682"/>
                  </a:lnTo>
                  <a:lnTo>
                    <a:pt x="2149665" y="2527"/>
                  </a:lnTo>
                  <a:lnTo>
                    <a:pt x="2130844" y="3987"/>
                  </a:lnTo>
                  <a:lnTo>
                    <a:pt x="2130844" y="63144"/>
                  </a:lnTo>
                  <a:lnTo>
                    <a:pt x="1830324" y="508139"/>
                  </a:lnTo>
                  <a:lnTo>
                    <a:pt x="1823085" y="500989"/>
                  </a:lnTo>
                  <a:lnTo>
                    <a:pt x="1823085" y="518858"/>
                  </a:lnTo>
                  <a:lnTo>
                    <a:pt x="1744357" y="635419"/>
                  </a:lnTo>
                  <a:lnTo>
                    <a:pt x="1736661" y="624027"/>
                  </a:lnTo>
                  <a:lnTo>
                    <a:pt x="1736661" y="646798"/>
                  </a:lnTo>
                  <a:lnTo>
                    <a:pt x="1679841" y="730935"/>
                  </a:lnTo>
                  <a:lnTo>
                    <a:pt x="1672717" y="726719"/>
                  </a:lnTo>
                  <a:lnTo>
                    <a:pt x="1672717" y="741476"/>
                  </a:lnTo>
                  <a:lnTo>
                    <a:pt x="1601876" y="846378"/>
                  </a:lnTo>
                  <a:lnTo>
                    <a:pt x="1590281" y="812279"/>
                  </a:lnTo>
                  <a:lnTo>
                    <a:pt x="1590281" y="863549"/>
                  </a:lnTo>
                  <a:lnTo>
                    <a:pt x="1482305" y="1023429"/>
                  </a:lnTo>
                  <a:lnTo>
                    <a:pt x="1475105" y="1016330"/>
                  </a:lnTo>
                  <a:lnTo>
                    <a:pt x="1475105" y="1034097"/>
                  </a:lnTo>
                  <a:lnTo>
                    <a:pt x="1313878" y="1272832"/>
                  </a:lnTo>
                  <a:lnTo>
                    <a:pt x="1313878" y="875068"/>
                  </a:lnTo>
                  <a:lnTo>
                    <a:pt x="1475105" y="1034097"/>
                  </a:lnTo>
                  <a:lnTo>
                    <a:pt x="1475105" y="1016330"/>
                  </a:lnTo>
                  <a:lnTo>
                    <a:pt x="1318526" y="861872"/>
                  </a:lnTo>
                  <a:lnTo>
                    <a:pt x="1433969" y="747699"/>
                  </a:lnTo>
                  <a:lnTo>
                    <a:pt x="1590281" y="863549"/>
                  </a:lnTo>
                  <a:lnTo>
                    <a:pt x="1590281" y="812279"/>
                  </a:lnTo>
                  <a:lnTo>
                    <a:pt x="1588490" y="807008"/>
                  </a:lnTo>
                  <a:lnTo>
                    <a:pt x="1588490" y="846404"/>
                  </a:lnTo>
                  <a:lnTo>
                    <a:pt x="1443101" y="738682"/>
                  </a:lnTo>
                  <a:lnTo>
                    <a:pt x="1524508" y="658164"/>
                  </a:lnTo>
                  <a:lnTo>
                    <a:pt x="1588490" y="846404"/>
                  </a:lnTo>
                  <a:lnTo>
                    <a:pt x="1588490" y="807008"/>
                  </a:lnTo>
                  <a:lnTo>
                    <a:pt x="1539290" y="662292"/>
                  </a:lnTo>
                  <a:lnTo>
                    <a:pt x="1672717" y="741476"/>
                  </a:lnTo>
                  <a:lnTo>
                    <a:pt x="1672717" y="726719"/>
                  </a:lnTo>
                  <a:lnTo>
                    <a:pt x="1536776" y="646023"/>
                  </a:lnTo>
                  <a:lnTo>
                    <a:pt x="1656295" y="527812"/>
                  </a:lnTo>
                  <a:lnTo>
                    <a:pt x="1736661" y="646798"/>
                  </a:lnTo>
                  <a:lnTo>
                    <a:pt x="1736661" y="624027"/>
                  </a:lnTo>
                  <a:lnTo>
                    <a:pt x="1665516" y="518693"/>
                  </a:lnTo>
                  <a:lnTo>
                    <a:pt x="1744218" y="440855"/>
                  </a:lnTo>
                  <a:lnTo>
                    <a:pt x="1823085" y="518858"/>
                  </a:lnTo>
                  <a:lnTo>
                    <a:pt x="1823085" y="500989"/>
                  </a:lnTo>
                  <a:lnTo>
                    <a:pt x="1753260" y="431914"/>
                  </a:lnTo>
                  <a:lnTo>
                    <a:pt x="2127313" y="61963"/>
                  </a:lnTo>
                  <a:lnTo>
                    <a:pt x="2130844" y="63144"/>
                  </a:lnTo>
                  <a:lnTo>
                    <a:pt x="2130844" y="3987"/>
                  </a:lnTo>
                  <a:lnTo>
                    <a:pt x="2113508" y="5334"/>
                  </a:lnTo>
                  <a:lnTo>
                    <a:pt x="2113508" y="57810"/>
                  </a:lnTo>
                  <a:lnTo>
                    <a:pt x="1744256" y="423011"/>
                  </a:lnTo>
                  <a:lnTo>
                    <a:pt x="1735213" y="414070"/>
                  </a:lnTo>
                  <a:lnTo>
                    <a:pt x="1735213" y="431952"/>
                  </a:lnTo>
                  <a:lnTo>
                    <a:pt x="1658302" y="508012"/>
                  </a:lnTo>
                  <a:lnTo>
                    <a:pt x="1649095" y="494385"/>
                  </a:lnTo>
                  <a:lnTo>
                    <a:pt x="1649095" y="517131"/>
                  </a:lnTo>
                  <a:lnTo>
                    <a:pt x="1529994" y="634923"/>
                  </a:lnTo>
                  <a:lnTo>
                    <a:pt x="1516227" y="594423"/>
                  </a:lnTo>
                  <a:lnTo>
                    <a:pt x="1516227" y="633831"/>
                  </a:lnTo>
                  <a:lnTo>
                    <a:pt x="1516189" y="648576"/>
                  </a:lnTo>
                  <a:lnTo>
                    <a:pt x="1432801" y="731050"/>
                  </a:lnTo>
                  <a:lnTo>
                    <a:pt x="1423670" y="724293"/>
                  </a:lnTo>
                  <a:lnTo>
                    <a:pt x="1423670" y="740079"/>
                  </a:lnTo>
                  <a:lnTo>
                    <a:pt x="1313878" y="848677"/>
                  </a:lnTo>
                  <a:lnTo>
                    <a:pt x="1313878" y="658698"/>
                  </a:lnTo>
                  <a:lnTo>
                    <a:pt x="1423670" y="740079"/>
                  </a:lnTo>
                  <a:lnTo>
                    <a:pt x="1423670" y="724293"/>
                  </a:lnTo>
                  <a:lnTo>
                    <a:pt x="1319733" y="647255"/>
                  </a:lnTo>
                  <a:lnTo>
                    <a:pt x="1406004" y="583184"/>
                  </a:lnTo>
                  <a:lnTo>
                    <a:pt x="1516189" y="648576"/>
                  </a:lnTo>
                  <a:lnTo>
                    <a:pt x="1516189" y="633818"/>
                  </a:lnTo>
                  <a:lnTo>
                    <a:pt x="1417066" y="574979"/>
                  </a:lnTo>
                  <a:lnTo>
                    <a:pt x="1480286" y="528027"/>
                  </a:lnTo>
                  <a:lnTo>
                    <a:pt x="1516227" y="633831"/>
                  </a:lnTo>
                  <a:lnTo>
                    <a:pt x="1516227" y="594423"/>
                  </a:lnTo>
                  <a:lnTo>
                    <a:pt x="1490967" y="520090"/>
                  </a:lnTo>
                  <a:lnTo>
                    <a:pt x="1597609" y="440905"/>
                  </a:lnTo>
                  <a:lnTo>
                    <a:pt x="1649095" y="517131"/>
                  </a:lnTo>
                  <a:lnTo>
                    <a:pt x="1649095" y="494385"/>
                  </a:lnTo>
                  <a:lnTo>
                    <a:pt x="1607845" y="433298"/>
                  </a:lnTo>
                  <a:lnTo>
                    <a:pt x="1681378" y="378701"/>
                  </a:lnTo>
                  <a:lnTo>
                    <a:pt x="1735213" y="431952"/>
                  </a:lnTo>
                  <a:lnTo>
                    <a:pt x="1735213" y="414070"/>
                  </a:lnTo>
                  <a:lnTo>
                    <a:pt x="1691716" y="371030"/>
                  </a:lnTo>
                  <a:lnTo>
                    <a:pt x="2113508" y="57810"/>
                  </a:lnTo>
                  <a:lnTo>
                    <a:pt x="2113508" y="5334"/>
                  </a:lnTo>
                  <a:lnTo>
                    <a:pt x="2097087" y="6604"/>
                  </a:lnTo>
                  <a:lnTo>
                    <a:pt x="2101545" y="14033"/>
                  </a:lnTo>
                  <a:lnTo>
                    <a:pt x="2096833" y="14859"/>
                  </a:lnTo>
                  <a:lnTo>
                    <a:pt x="2104428" y="25095"/>
                  </a:lnTo>
                  <a:lnTo>
                    <a:pt x="2100008" y="26543"/>
                  </a:lnTo>
                  <a:lnTo>
                    <a:pt x="2109470" y="36131"/>
                  </a:lnTo>
                  <a:lnTo>
                    <a:pt x="2068233" y="60896"/>
                  </a:lnTo>
                  <a:lnTo>
                    <a:pt x="2068233" y="75692"/>
                  </a:lnTo>
                  <a:lnTo>
                    <a:pt x="1682623" y="362038"/>
                  </a:lnTo>
                  <a:lnTo>
                    <a:pt x="1672285" y="351828"/>
                  </a:lnTo>
                  <a:lnTo>
                    <a:pt x="1672285" y="369709"/>
                  </a:lnTo>
                  <a:lnTo>
                    <a:pt x="1600758" y="422821"/>
                  </a:lnTo>
                  <a:lnTo>
                    <a:pt x="1590535" y="407695"/>
                  </a:lnTo>
                  <a:lnTo>
                    <a:pt x="1590535" y="430415"/>
                  </a:lnTo>
                  <a:lnTo>
                    <a:pt x="1486700" y="507517"/>
                  </a:lnTo>
                  <a:lnTo>
                    <a:pt x="1476019" y="476097"/>
                  </a:lnTo>
                  <a:lnTo>
                    <a:pt x="1476019" y="515442"/>
                  </a:lnTo>
                  <a:lnTo>
                    <a:pt x="1405267" y="567982"/>
                  </a:lnTo>
                  <a:lnTo>
                    <a:pt x="1394218" y="561428"/>
                  </a:lnTo>
                  <a:lnTo>
                    <a:pt x="1394218" y="576186"/>
                  </a:lnTo>
                  <a:lnTo>
                    <a:pt x="1313878" y="635850"/>
                  </a:lnTo>
                  <a:lnTo>
                    <a:pt x="1313878" y="528510"/>
                  </a:lnTo>
                  <a:lnTo>
                    <a:pt x="1394218" y="576186"/>
                  </a:lnTo>
                  <a:lnTo>
                    <a:pt x="1394218" y="561428"/>
                  </a:lnTo>
                  <a:lnTo>
                    <a:pt x="1326235" y="521068"/>
                  </a:lnTo>
                  <a:lnTo>
                    <a:pt x="1452219" y="445439"/>
                  </a:lnTo>
                  <a:lnTo>
                    <a:pt x="1476019" y="515442"/>
                  </a:lnTo>
                  <a:lnTo>
                    <a:pt x="1476019" y="476097"/>
                  </a:lnTo>
                  <a:lnTo>
                    <a:pt x="1463332" y="438772"/>
                  </a:lnTo>
                  <a:lnTo>
                    <a:pt x="1557845" y="382041"/>
                  </a:lnTo>
                  <a:lnTo>
                    <a:pt x="1590535" y="430415"/>
                  </a:lnTo>
                  <a:lnTo>
                    <a:pt x="1590535" y="407695"/>
                  </a:lnTo>
                  <a:lnTo>
                    <a:pt x="1568780" y="375488"/>
                  </a:lnTo>
                  <a:lnTo>
                    <a:pt x="1636814" y="334645"/>
                  </a:lnTo>
                  <a:lnTo>
                    <a:pt x="1672285" y="369709"/>
                  </a:lnTo>
                  <a:lnTo>
                    <a:pt x="1672285" y="351828"/>
                  </a:lnTo>
                  <a:lnTo>
                    <a:pt x="1648079" y="327888"/>
                  </a:lnTo>
                  <a:lnTo>
                    <a:pt x="2068233" y="75692"/>
                  </a:lnTo>
                  <a:lnTo>
                    <a:pt x="2068233" y="60896"/>
                  </a:lnTo>
                  <a:lnTo>
                    <a:pt x="1638769" y="318681"/>
                  </a:lnTo>
                  <a:lnTo>
                    <a:pt x="1627517" y="307555"/>
                  </a:lnTo>
                  <a:lnTo>
                    <a:pt x="1627517" y="325437"/>
                  </a:lnTo>
                  <a:lnTo>
                    <a:pt x="1561668" y="364959"/>
                  </a:lnTo>
                  <a:lnTo>
                    <a:pt x="1550746" y="348792"/>
                  </a:lnTo>
                  <a:lnTo>
                    <a:pt x="1550746" y="371525"/>
                  </a:lnTo>
                  <a:lnTo>
                    <a:pt x="1459153" y="426504"/>
                  </a:lnTo>
                  <a:lnTo>
                    <a:pt x="1448054" y="393852"/>
                  </a:lnTo>
                  <a:lnTo>
                    <a:pt x="1448054" y="433171"/>
                  </a:lnTo>
                  <a:lnTo>
                    <a:pt x="1313878" y="513715"/>
                  </a:lnTo>
                  <a:lnTo>
                    <a:pt x="1313878" y="82550"/>
                  </a:lnTo>
                  <a:lnTo>
                    <a:pt x="1318526" y="84112"/>
                  </a:lnTo>
                  <a:lnTo>
                    <a:pt x="1318577" y="84455"/>
                  </a:lnTo>
                  <a:lnTo>
                    <a:pt x="1318907" y="84239"/>
                  </a:lnTo>
                  <a:lnTo>
                    <a:pt x="1319212" y="84328"/>
                  </a:lnTo>
                  <a:lnTo>
                    <a:pt x="1319161" y="84061"/>
                  </a:lnTo>
                  <a:lnTo>
                    <a:pt x="1327518" y="78409"/>
                  </a:lnTo>
                  <a:lnTo>
                    <a:pt x="1448054" y="433171"/>
                  </a:lnTo>
                  <a:lnTo>
                    <a:pt x="1448054" y="393852"/>
                  </a:lnTo>
                  <a:lnTo>
                    <a:pt x="1340104" y="76200"/>
                  </a:lnTo>
                  <a:lnTo>
                    <a:pt x="1345628" y="76200"/>
                  </a:lnTo>
                  <a:lnTo>
                    <a:pt x="1343520" y="71996"/>
                  </a:lnTo>
                  <a:lnTo>
                    <a:pt x="1346441" y="69037"/>
                  </a:lnTo>
                  <a:lnTo>
                    <a:pt x="1550746" y="371525"/>
                  </a:lnTo>
                  <a:lnTo>
                    <a:pt x="1550746" y="348792"/>
                  </a:lnTo>
                  <a:lnTo>
                    <a:pt x="1357985" y="63385"/>
                  </a:lnTo>
                  <a:lnTo>
                    <a:pt x="1361376" y="62230"/>
                  </a:lnTo>
                  <a:lnTo>
                    <a:pt x="1627517" y="325437"/>
                  </a:lnTo>
                  <a:lnTo>
                    <a:pt x="1627517" y="307555"/>
                  </a:lnTo>
                  <a:lnTo>
                    <a:pt x="1368107" y="50965"/>
                  </a:lnTo>
                  <a:lnTo>
                    <a:pt x="1370977" y="49022"/>
                  </a:lnTo>
                  <a:lnTo>
                    <a:pt x="1381696" y="41783"/>
                  </a:lnTo>
                  <a:lnTo>
                    <a:pt x="1376400" y="38811"/>
                  </a:lnTo>
                  <a:lnTo>
                    <a:pt x="1388554" y="26543"/>
                  </a:lnTo>
                  <a:lnTo>
                    <a:pt x="1308328" y="266"/>
                  </a:lnTo>
                  <a:lnTo>
                    <a:pt x="1308417" y="0"/>
                  </a:lnTo>
                  <a:lnTo>
                    <a:pt x="1307973" y="152"/>
                  </a:lnTo>
                  <a:lnTo>
                    <a:pt x="1307528" y="0"/>
                  </a:lnTo>
                  <a:lnTo>
                    <a:pt x="1307338" y="368"/>
                  </a:lnTo>
                  <a:lnTo>
                    <a:pt x="1307274" y="0"/>
                  </a:lnTo>
                  <a:lnTo>
                    <a:pt x="1306982" y="292"/>
                  </a:lnTo>
                  <a:lnTo>
                    <a:pt x="1307020" y="0"/>
                  </a:lnTo>
                  <a:lnTo>
                    <a:pt x="1305013" y="1143"/>
                  </a:lnTo>
                  <a:lnTo>
                    <a:pt x="1301178" y="2425"/>
                  </a:lnTo>
                  <a:lnTo>
                    <a:pt x="1301178" y="1272794"/>
                  </a:lnTo>
                  <a:lnTo>
                    <a:pt x="1141933" y="1036535"/>
                  </a:lnTo>
                  <a:lnTo>
                    <a:pt x="1301178" y="879043"/>
                  </a:lnTo>
                  <a:lnTo>
                    <a:pt x="1301178" y="844753"/>
                  </a:lnTo>
                  <a:lnTo>
                    <a:pt x="1300505" y="844092"/>
                  </a:lnTo>
                  <a:lnTo>
                    <a:pt x="1300505" y="861898"/>
                  </a:lnTo>
                  <a:lnTo>
                    <a:pt x="1134732" y="1025855"/>
                  </a:lnTo>
                  <a:lnTo>
                    <a:pt x="1125537" y="1012215"/>
                  </a:lnTo>
                  <a:lnTo>
                    <a:pt x="1125537" y="1034948"/>
                  </a:lnTo>
                  <a:lnTo>
                    <a:pt x="887641" y="1270228"/>
                  </a:lnTo>
                  <a:lnTo>
                    <a:pt x="1019441" y="877519"/>
                  </a:lnTo>
                  <a:lnTo>
                    <a:pt x="1125537" y="1034948"/>
                  </a:lnTo>
                  <a:lnTo>
                    <a:pt x="1125537" y="1012215"/>
                  </a:lnTo>
                  <a:lnTo>
                    <a:pt x="1026388" y="865085"/>
                  </a:lnTo>
                  <a:lnTo>
                    <a:pt x="1184617" y="747585"/>
                  </a:lnTo>
                  <a:lnTo>
                    <a:pt x="1300505" y="861898"/>
                  </a:lnTo>
                  <a:lnTo>
                    <a:pt x="1300505" y="844092"/>
                  </a:lnTo>
                  <a:lnTo>
                    <a:pt x="1194904" y="739952"/>
                  </a:lnTo>
                  <a:lnTo>
                    <a:pt x="1301178" y="661035"/>
                  </a:lnTo>
                  <a:lnTo>
                    <a:pt x="1301178" y="633488"/>
                  </a:lnTo>
                  <a:lnTo>
                    <a:pt x="1298473" y="631494"/>
                  </a:lnTo>
                  <a:lnTo>
                    <a:pt x="1298473" y="647293"/>
                  </a:lnTo>
                  <a:lnTo>
                    <a:pt x="1185799" y="730961"/>
                  </a:lnTo>
                  <a:lnTo>
                    <a:pt x="1175499" y="720813"/>
                  </a:lnTo>
                  <a:lnTo>
                    <a:pt x="1175499" y="738593"/>
                  </a:lnTo>
                  <a:lnTo>
                    <a:pt x="1029716" y="846848"/>
                  </a:lnTo>
                  <a:lnTo>
                    <a:pt x="1091844" y="661758"/>
                  </a:lnTo>
                  <a:lnTo>
                    <a:pt x="1095413" y="659612"/>
                  </a:lnTo>
                  <a:lnTo>
                    <a:pt x="1175499" y="738593"/>
                  </a:lnTo>
                  <a:lnTo>
                    <a:pt x="1175499" y="720813"/>
                  </a:lnTo>
                  <a:lnTo>
                    <a:pt x="1106627" y="652881"/>
                  </a:lnTo>
                  <a:lnTo>
                    <a:pt x="1216787" y="586765"/>
                  </a:lnTo>
                  <a:lnTo>
                    <a:pt x="1298473" y="647293"/>
                  </a:lnTo>
                  <a:lnTo>
                    <a:pt x="1298473" y="631494"/>
                  </a:lnTo>
                  <a:lnTo>
                    <a:pt x="1228572" y="579691"/>
                  </a:lnTo>
                  <a:lnTo>
                    <a:pt x="1301178" y="536105"/>
                  </a:lnTo>
                  <a:lnTo>
                    <a:pt x="1301178" y="521335"/>
                  </a:lnTo>
                  <a:lnTo>
                    <a:pt x="1217561" y="571525"/>
                  </a:lnTo>
                  <a:lnTo>
                    <a:pt x="1205776" y="562800"/>
                  </a:lnTo>
                  <a:lnTo>
                    <a:pt x="1205776" y="578599"/>
                  </a:lnTo>
                  <a:lnTo>
                    <a:pt x="1098042" y="643267"/>
                  </a:lnTo>
                  <a:lnTo>
                    <a:pt x="1136891" y="527532"/>
                  </a:lnTo>
                  <a:lnTo>
                    <a:pt x="1205776" y="578599"/>
                  </a:lnTo>
                  <a:lnTo>
                    <a:pt x="1205776" y="562800"/>
                  </a:lnTo>
                  <a:lnTo>
                    <a:pt x="1141133" y="514883"/>
                  </a:lnTo>
                  <a:lnTo>
                    <a:pt x="1166012" y="440753"/>
                  </a:lnTo>
                  <a:lnTo>
                    <a:pt x="1301178" y="520966"/>
                  </a:lnTo>
                  <a:lnTo>
                    <a:pt x="1301178" y="506196"/>
                  </a:lnTo>
                  <a:lnTo>
                    <a:pt x="1170139" y="428434"/>
                  </a:lnTo>
                  <a:lnTo>
                    <a:pt x="1287538" y="78638"/>
                  </a:lnTo>
                  <a:lnTo>
                    <a:pt x="1295984" y="84302"/>
                  </a:lnTo>
                  <a:lnTo>
                    <a:pt x="1295971" y="84455"/>
                  </a:lnTo>
                  <a:lnTo>
                    <a:pt x="1296136" y="84404"/>
                  </a:lnTo>
                  <a:lnTo>
                    <a:pt x="1301178" y="82689"/>
                  </a:lnTo>
                  <a:lnTo>
                    <a:pt x="1301178" y="2425"/>
                  </a:lnTo>
                  <a:lnTo>
                    <a:pt x="1275054" y="11163"/>
                  </a:lnTo>
                  <a:lnTo>
                    <a:pt x="1275054" y="76200"/>
                  </a:lnTo>
                  <a:lnTo>
                    <a:pt x="1159052" y="421855"/>
                  </a:lnTo>
                  <a:lnTo>
                    <a:pt x="1154912" y="419404"/>
                  </a:lnTo>
                  <a:lnTo>
                    <a:pt x="1154912" y="434162"/>
                  </a:lnTo>
                  <a:lnTo>
                    <a:pt x="1130477" y="506996"/>
                  </a:lnTo>
                  <a:lnTo>
                    <a:pt x="1126236" y="503859"/>
                  </a:lnTo>
                  <a:lnTo>
                    <a:pt x="1126236" y="519645"/>
                  </a:lnTo>
                  <a:lnTo>
                    <a:pt x="1087767" y="634263"/>
                  </a:lnTo>
                  <a:lnTo>
                    <a:pt x="1083284" y="629843"/>
                  </a:lnTo>
                  <a:lnTo>
                    <a:pt x="1083284" y="647636"/>
                  </a:lnTo>
                  <a:lnTo>
                    <a:pt x="1081392" y="653262"/>
                  </a:lnTo>
                  <a:lnTo>
                    <a:pt x="1075182" y="656996"/>
                  </a:lnTo>
                  <a:lnTo>
                    <a:pt x="1075182" y="671753"/>
                  </a:lnTo>
                  <a:lnTo>
                    <a:pt x="1015657" y="849134"/>
                  </a:lnTo>
                  <a:lnTo>
                    <a:pt x="1009078" y="839381"/>
                  </a:lnTo>
                  <a:lnTo>
                    <a:pt x="1009078" y="862177"/>
                  </a:lnTo>
                  <a:lnTo>
                    <a:pt x="1004951" y="865251"/>
                  </a:lnTo>
                  <a:lnTo>
                    <a:pt x="1004951" y="880999"/>
                  </a:lnTo>
                  <a:lnTo>
                    <a:pt x="873290" y="1273378"/>
                  </a:lnTo>
                  <a:lnTo>
                    <a:pt x="793623" y="1037932"/>
                  </a:lnTo>
                  <a:lnTo>
                    <a:pt x="1004951" y="880999"/>
                  </a:lnTo>
                  <a:lnTo>
                    <a:pt x="1004951" y="865251"/>
                  </a:lnTo>
                  <a:lnTo>
                    <a:pt x="789355" y="1025334"/>
                  </a:lnTo>
                  <a:lnTo>
                    <a:pt x="778611" y="993584"/>
                  </a:lnTo>
                  <a:lnTo>
                    <a:pt x="778611" y="1033310"/>
                  </a:lnTo>
                  <a:lnTo>
                    <a:pt x="464667" y="1266431"/>
                  </a:lnTo>
                  <a:lnTo>
                    <a:pt x="721194" y="884224"/>
                  </a:lnTo>
                  <a:lnTo>
                    <a:pt x="726998" y="880745"/>
                  </a:lnTo>
                  <a:lnTo>
                    <a:pt x="778611" y="1033310"/>
                  </a:lnTo>
                  <a:lnTo>
                    <a:pt x="778611" y="993584"/>
                  </a:lnTo>
                  <a:lnTo>
                    <a:pt x="738174" y="874039"/>
                  </a:lnTo>
                  <a:lnTo>
                    <a:pt x="936752" y="754849"/>
                  </a:lnTo>
                  <a:lnTo>
                    <a:pt x="1009078" y="862177"/>
                  </a:lnTo>
                  <a:lnTo>
                    <a:pt x="1009078" y="839381"/>
                  </a:lnTo>
                  <a:lnTo>
                    <a:pt x="947686" y="748284"/>
                  </a:lnTo>
                  <a:lnTo>
                    <a:pt x="1075182" y="671753"/>
                  </a:lnTo>
                  <a:lnTo>
                    <a:pt x="1075182" y="656996"/>
                  </a:lnTo>
                  <a:lnTo>
                    <a:pt x="940600" y="737781"/>
                  </a:lnTo>
                  <a:lnTo>
                    <a:pt x="929665" y="721550"/>
                  </a:lnTo>
                  <a:lnTo>
                    <a:pt x="929665" y="744334"/>
                  </a:lnTo>
                  <a:lnTo>
                    <a:pt x="737781" y="859523"/>
                  </a:lnTo>
                  <a:lnTo>
                    <a:pt x="872274" y="659142"/>
                  </a:lnTo>
                  <a:lnTo>
                    <a:pt x="929665" y="744334"/>
                  </a:lnTo>
                  <a:lnTo>
                    <a:pt x="929665" y="721550"/>
                  </a:lnTo>
                  <a:lnTo>
                    <a:pt x="879932" y="647725"/>
                  </a:lnTo>
                  <a:lnTo>
                    <a:pt x="960970" y="526986"/>
                  </a:lnTo>
                  <a:lnTo>
                    <a:pt x="1083284" y="647636"/>
                  </a:lnTo>
                  <a:lnTo>
                    <a:pt x="1083284" y="629843"/>
                  </a:lnTo>
                  <a:lnTo>
                    <a:pt x="968159" y="516280"/>
                  </a:lnTo>
                  <a:lnTo>
                    <a:pt x="1019162" y="440283"/>
                  </a:lnTo>
                  <a:lnTo>
                    <a:pt x="1126236" y="519645"/>
                  </a:lnTo>
                  <a:lnTo>
                    <a:pt x="1126236" y="503859"/>
                  </a:lnTo>
                  <a:lnTo>
                    <a:pt x="1026248" y="429742"/>
                  </a:lnTo>
                  <a:lnTo>
                    <a:pt x="1060780" y="378294"/>
                  </a:lnTo>
                  <a:lnTo>
                    <a:pt x="1154912" y="434162"/>
                  </a:lnTo>
                  <a:lnTo>
                    <a:pt x="1154912" y="419404"/>
                  </a:lnTo>
                  <a:lnTo>
                    <a:pt x="1067866" y="367741"/>
                  </a:lnTo>
                  <a:lnTo>
                    <a:pt x="1268831" y="68300"/>
                  </a:lnTo>
                  <a:lnTo>
                    <a:pt x="1271866" y="71323"/>
                  </a:lnTo>
                  <a:lnTo>
                    <a:pt x="1269428" y="76200"/>
                  </a:lnTo>
                  <a:lnTo>
                    <a:pt x="1275054" y="76200"/>
                  </a:lnTo>
                  <a:lnTo>
                    <a:pt x="1275054" y="11163"/>
                  </a:lnTo>
                  <a:lnTo>
                    <a:pt x="1256817" y="17259"/>
                  </a:lnTo>
                  <a:lnTo>
                    <a:pt x="1256817" y="63398"/>
                  </a:lnTo>
                  <a:lnTo>
                    <a:pt x="1056906" y="361238"/>
                  </a:lnTo>
                  <a:lnTo>
                    <a:pt x="1049820" y="357035"/>
                  </a:lnTo>
                  <a:lnTo>
                    <a:pt x="1049820" y="371792"/>
                  </a:lnTo>
                  <a:lnTo>
                    <a:pt x="1016012" y="422160"/>
                  </a:lnTo>
                  <a:lnTo>
                    <a:pt x="1008938" y="416928"/>
                  </a:lnTo>
                  <a:lnTo>
                    <a:pt x="1008938" y="432701"/>
                  </a:lnTo>
                  <a:lnTo>
                    <a:pt x="958938" y="507187"/>
                  </a:lnTo>
                  <a:lnTo>
                    <a:pt x="951750" y="500100"/>
                  </a:lnTo>
                  <a:lnTo>
                    <a:pt x="951750" y="517906"/>
                  </a:lnTo>
                  <a:lnTo>
                    <a:pt x="872261" y="636346"/>
                  </a:lnTo>
                  <a:lnTo>
                    <a:pt x="864603" y="624992"/>
                  </a:lnTo>
                  <a:lnTo>
                    <a:pt x="864603" y="647750"/>
                  </a:lnTo>
                  <a:lnTo>
                    <a:pt x="729640" y="848817"/>
                  </a:lnTo>
                  <a:lnTo>
                    <a:pt x="720712" y="822439"/>
                  </a:lnTo>
                  <a:lnTo>
                    <a:pt x="720712" y="862126"/>
                  </a:lnTo>
                  <a:lnTo>
                    <a:pt x="712114" y="874928"/>
                  </a:lnTo>
                  <a:lnTo>
                    <a:pt x="695540" y="884885"/>
                  </a:lnTo>
                  <a:lnTo>
                    <a:pt x="695540" y="899629"/>
                  </a:lnTo>
                  <a:lnTo>
                    <a:pt x="445528" y="1272133"/>
                  </a:lnTo>
                  <a:lnTo>
                    <a:pt x="444931" y="1050048"/>
                  </a:lnTo>
                  <a:lnTo>
                    <a:pt x="695540" y="899629"/>
                  </a:lnTo>
                  <a:lnTo>
                    <a:pt x="695540" y="884885"/>
                  </a:lnTo>
                  <a:lnTo>
                    <a:pt x="444893" y="1035342"/>
                  </a:lnTo>
                  <a:lnTo>
                    <a:pt x="444461" y="875423"/>
                  </a:lnTo>
                  <a:lnTo>
                    <a:pt x="654075" y="665175"/>
                  </a:lnTo>
                  <a:lnTo>
                    <a:pt x="720712" y="862126"/>
                  </a:lnTo>
                  <a:lnTo>
                    <a:pt x="720712" y="822439"/>
                  </a:lnTo>
                  <a:lnTo>
                    <a:pt x="664108" y="655129"/>
                  </a:lnTo>
                  <a:lnTo>
                    <a:pt x="786701" y="532168"/>
                  </a:lnTo>
                  <a:lnTo>
                    <a:pt x="864603" y="647750"/>
                  </a:lnTo>
                  <a:lnTo>
                    <a:pt x="864603" y="624992"/>
                  </a:lnTo>
                  <a:lnTo>
                    <a:pt x="795858" y="522986"/>
                  </a:lnTo>
                  <a:lnTo>
                    <a:pt x="875703" y="442899"/>
                  </a:lnTo>
                  <a:lnTo>
                    <a:pt x="951750" y="517906"/>
                  </a:lnTo>
                  <a:lnTo>
                    <a:pt x="951750" y="500100"/>
                  </a:lnTo>
                  <a:lnTo>
                    <a:pt x="884643" y="433920"/>
                  </a:lnTo>
                  <a:lnTo>
                    <a:pt x="938161" y="380250"/>
                  </a:lnTo>
                  <a:lnTo>
                    <a:pt x="1008938" y="432701"/>
                  </a:lnTo>
                  <a:lnTo>
                    <a:pt x="1008938" y="416928"/>
                  </a:lnTo>
                  <a:lnTo>
                    <a:pt x="947204" y="371182"/>
                  </a:lnTo>
                  <a:lnTo>
                    <a:pt x="984973" y="333311"/>
                  </a:lnTo>
                  <a:lnTo>
                    <a:pt x="1049820" y="371792"/>
                  </a:lnTo>
                  <a:lnTo>
                    <a:pt x="1049820" y="357035"/>
                  </a:lnTo>
                  <a:lnTo>
                    <a:pt x="994219" y="324027"/>
                  </a:lnTo>
                  <a:lnTo>
                    <a:pt x="1254760" y="62712"/>
                  </a:lnTo>
                  <a:lnTo>
                    <a:pt x="1256817" y="63398"/>
                  </a:lnTo>
                  <a:lnTo>
                    <a:pt x="1256817" y="17259"/>
                  </a:lnTo>
                  <a:lnTo>
                    <a:pt x="1227518" y="27051"/>
                  </a:lnTo>
                  <a:lnTo>
                    <a:pt x="1239062" y="38582"/>
                  </a:lnTo>
                  <a:lnTo>
                    <a:pt x="1232979" y="42037"/>
                  </a:lnTo>
                  <a:lnTo>
                    <a:pt x="1247648" y="51904"/>
                  </a:lnTo>
                  <a:lnTo>
                    <a:pt x="982967" y="317347"/>
                  </a:lnTo>
                  <a:lnTo>
                    <a:pt x="973721" y="311861"/>
                  </a:lnTo>
                  <a:lnTo>
                    <a:pt x="973721" y="326631"/>
                  </a:lnTo>
                  <a:lnTo>
                    <a:pt x="936904" y="363550"/>
                  </a:lnTo>
                  <a:lnTo>
                    <a:pt x="927862" y="356857"/>
                  </a:lnTo>
                  <a:lnTo>
                    <a:pt x="927862" y="372630"/>
                  </a:lnTo>
                  <a:lnTo>
                    <a:pt x="875614" y="425018"/>
                  </a:lnTo>
                  <a:lnTo>
                    <a:pt x="866660" y="416191"/>
                  </a:lnTo>
                  <a:lnTo>
                    <a:pt x="866660" y="433997"/>
                  </a:lnTo>
                  <a:lnTo>
                    <a:pt x="788631" y="512254"/>
                  </a:lnTo>
                  <a:lnTo>
                    <a:pt x="779475" y="498678"/>
                  </a:lnTo>
                  <a:lnTo>
                    <a:pt x="779475" y="521436"/>
                  </a:lnTo>
                  <a:lnTo>
                    <a:pt x="659561" y="641692"/>
                  </a:lnTo>
                  <a:lnTo>
                    <a:pt x="649528" y="612038"/>
                  </a:lnTo>
                  <a:lnTo>
                    <a:pt x="649528" y="651751"/>
                  </a:lnTo>
                  <a:lnTo>
                    <a:pt x="444411" y="857465"/>
                  </a:lnTo>
                  <a:lnTo>
                    <a:pt x="442353" y="82130"/>
                  </a:lnTo>
                  <a:lnTo>
                    <a:pt x="446659" y="83553"/>
                  </a:lnTo>
                  <a:lnTo>
                    <a:pt x="446786" y="84455"/>
                  </a:lnTo>
                  <a:lnTo>
                    <a:pt x="447636" y="83883"/>
                  </a:lnTo>
                  <a:lnTo>
                    <a:pt x="449021" y="84328"/>
                  </a:lnTo>
                  <a:lnTo>
                    <a:pt x="448830" y="83083"/>
                  </a:lnTo>
                  <a:lnTo>
                    <a:pt x="455612" y="78511"/>
                  </a:lnTo>
                  <a:lnTo>
                    <a:pt x="649528" y="651751"/>
                  </a:lnTo>
                  <a:lnTo>
                    <a:pt x="649528" y="612038"/>
                  </a:lnTo>
                  <a:lnTo>
                    <a:pt x="468223" y="76098"/>
                  </a:lnTo>
                  <a:lnTo>
                    <a:pt x="474103" y="76073"/>
                  </a:lnTo>
                  <a:lnTo>
                    <a:pt x="471970" y="71856"/>
                  </a:lnTo>
                  <a:lnTo>
                    <a:pt x="472147" y="71666"/>
                  </a:lnTo>
                  <a:lnTo>
                    <a:pt x="474332" y="75946"/>
                  </a:lnTo>
                  <a:lnTo>
                    <a:pt x="476910" y="72466"/>
                  </a:lnTo>
                  <a:lnTo>
                    <a:pt x="779475" y="521436"/>
                  </a:lnTo>
                  <a:lnTo>
                    <a:pt x="779475" y="498678"/>
                  </a:lnTo>
                  <a:lnTo>
                    <a:pt x="486473" y="63893"/>
                  </a:lnTo>
                  <a:lnTo>
                    <a:pt x="486930" y="63119"/>
                  </a:lnTo>
                  <a:lnTo>
                    <a:pt x="489724" y="62179"/>
                  </a:lnTo>
                  <a:lnTo>
                    <a:pt x="866660" y="433997"/>
                  </a:lnTo>
                  <a:lnTo>
                    <a:pt x="866660" y="416191"/>
                  </a:lnTo>
                  <a:lnTo>
                    <a:pt x="504215" y="58661"/>
                  </a:lnTo>
                  <a:lnTo>
                    <a:pt x="927862" y="372630"/>
                  </a:lnTo>
                  <a:lnTo>
                    <a:pt x="927862" y="356857"/>
                  </a:lnTo>
                  <a:lnTo>
                    <a:pt x="538759" y="68491"/>
                  </a:lnTo>
                  <a:lnTo>
                    <a:pt x="973721" y="326631"/>
                  </a:lnTo>
                  <a:lnTo>
                    <a:pt x="973721" y="311861"/>
                  </a:lnTo>
                  <a:lnTo>
                    <a:pt x="507923" y="35420"/>
                  </a:lnTo>
                  <a:lnTo>
                    <a:pt x="516801" y="26416"/>
                  </a:lnTo>
                  <a:lnTo>
                    <a:pt x="512165" y="24904"/>
                  </a:lnTo>
                  <a:lnTo>
                    <a:pt x="519709" y="14732"/>
                  </a:lnTo>
                  <a:lnTo>
                    <a:pt x="516026" y="14097"/>
                  </a:lnTo>
                  <a:lnTo>
                    <a:pt x="520776" y="6096"/>
                  </a:lnTo>
                  <a:lnTo>
                    <a:pt x="436702" y="76"/>
                  </a:lnTo>
                  <a:lnTo>
                    <a:pt x="435800" y="0"/>
                  </a:lnTo>
                  <a:lnTo>
                    <a:pt x="434898" y="1816"/>
                  </a:lnTo>
                  <a:lnTo>
                    <a:pt x="432219" y="4521"/>
                  </a:lnTo>
                  <a:lnTo>
                    <a:pt x="432219" y="1042949"/>
                  </a:lnTo>
                  <a:lnTo>
                    <a:pt x="46659" y="1274394"/>
                  </a:lnTo>
                  <a:lnTo>
                    <a:pt x="431800" y="888123"/>
                  </a:lnTo>
                  <a:lnTo>
                    <a:pt x="432219" y="1042949"/>
                  </a:lnTo>
                  <a:lnTo>
                    <a:pt x="432219" y="4521"/>
                  </a:lnTo>
                  <a:lnTo>
                    <a:pt x="431749" y="4991"/>
                  </a:lnTo>
                  <a:lnTo>
                    <a:pt x="431749" y="870165"/>
                  </a:lnTo>
                  <a:lnTo>
                    <a:pt x="20459" y="1282649"/>
                  </a:lnTo>
                  <a:lnTo>
                    <a:pt x="418198" y="76263"/>
                  </a:lnTo>
                  <a:lnTo>
                    <a:pt x="424497" y="76250"/>
                  </a:lnTo>
                  <a:lnTo>
                    <a:pt x="425208" y="76492"/>
                  </a:lnTo>
                  <a:lnTo>
                    <a:pt x="424129" y="84328"/>
                  </a:lnTo>
                  <a:lnTo>
                    <a:pt x="429641" y="82473"/>
                  </a:lnTo>
                  <a:lnTo>
                    <a:pt x="431749" y="870165"/>
                  </a:lnTo>
                  <a:lnTo>
                    <a:pt x="431749" y="4991"/>
                  </a:lnTo>
                  <a:lnTo>
                    <a:pt x="376656" y="60452"/>
                  </a:lnTo>
                  <a:lnTo>
                    <a:pt x="401675" y="68719"/>
                  </a:lnTo>
                  <a:lnTo>
                    <a:pt x="397903" y="76327"/>
                  </a:lnTo>
                  <a:lnTo>
                    <a:pt x="404825" y="76314"/>
                  </a:lnTo>
                  <a:lnTo>
                    <a:pt x="0" y="1304163"/>
                  </a:lnTo>
                  <a:lnTo>
                    <a:pt x="6032" y="1306131"/>
                  </a:lnTo>
                  <a:lnTo>
                    <a:pt x="9296" y="1311529"/>
                  </a:lnTo>
                  <a:lnTo>
                    <a:pt x="432257" y="1057656"/>
                  </a:lnTo>
                  <a:lnTo>
                    <a:pt x="432892" y="1293495"/>
                  </a:lnTo>
                  <a:lnTo>
                    <a:pt x="438848" y="1293495"/>
                  </a:lnTo>
                  <a:lnTo>
                    <a:pt x="442633" y="1298575"/>
                  </a:lnTo>
                  <a:lnTo>
                    <a:pt x="782878" y="1045908"/>
                  </a:lnTo>
                  <a:lnTo>
                    <a:pt x="867346" y="1295527"/>
                  </a:lnTo>
                  <a:lnTo>
                    <a:pt x="873277" y="1293533"/>
                  </a:lnTo>
                  <a:lnTo>
                    <a:pt x="877633" y="1297940"/>
                  </a:lnTo>
                  <a:lnTo>
                    <a:pt x="1132738" y="1045629"/>
                  </a:lnTo>
                  <a:lnTo>
                    <a:pt x="1302194" y="1297051"/>
                  </a:lnTo>
                  <a:lnTo>
                    <a:pt x="1307465" y="1293495"/>
                  </a:lnTo>
                  <a:lnTo>
                    <a:pt x="1312735" y="1297051"/>
                  </a:lnTo>
                  <a:lnTo>
                    <a:pt x="1484261" y="1043127"/>
                  </a:lnTo>
                  <a:lnTo>
                    <a:pt x="1742630" y="1297940"/>
                  </a:lnTo>
                  <a:lnTo>
                    <a:pt x="1746948" y="1293571"/>
                  </a:lnTo>
                  <a:lnTo>
                    <a:pt x="1747558" y="1293368"/>
                  </a:lnTo>
                  <a:lnTo>
                    <a:pt x="1753933" y="1295527"/>
                  </a:lnTo>
                  <a:lnTo>
                    <a:pt x="1837436" y="1046695"/>
                  </a:lnTo>
                  <a:lnTo>
                    <a:pt x="2177351" y="1298575"/>
                  </a:lnTo>
                  <a:lnTo>
                    <a:pt x="2181085" y="1293583"/>
                  </a:lnTo>
                  <a:lnTo>
                    <a:pt x="2181212" y="1293495"/>
                  </a:lnTo>
                  <a:lnTo>
                    <a:pt x="2187130" y="1293495"/>
                  </a:lnTo>
                  <a:lnTo>
                    <a:pt x="2187130" y="1046772"/>
                  </a:lnTo>
                  <a:lnTo>
                    <a:pt x="2612072" y="1298956"/>
                  </a:lnTo>
                  <a:lnTo>
                    <a:pt x="2615298" y="1293507"/>
                  </a:lnTo>
                  <a:lnTo>
                    <a:pt x="2615501" y="1293304"/>
                  </a:lnTo>
                  <a:lnTo>
                    <a:pt x="2620962" y="1291463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D87335E-F983-BA0E-60D4-B15D036F7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39884"/>
              </p:ext>
            </p:extLst>
          </p:nvPr>
        </p:nvGraphicFramePr>
        <p:xfrm>
          <a:off x="3901315" y="2494486"/>
          <a:ext cx="3987798" cy="914400"/>
        </p:xfrm>
        <a:graphic>
          <a:graphicData uri="http://schemas.openxmlformats.org/drawingml/2006/table">
            <a:tbl>
              <a:tblPr firstRow="1" bandRow="1">
                <a:tableStyleId>{7EC744C6-4401-485B-B7FF-9A3F056869DB}</a:tableStyleId>
              </a:tblPr>
              <a:tblGrid>
                <a:gridCol w="1329266">
                  <a:extLst>
                    <a:ext uri="{9D8B030D-6E8A-4147-A177-3AD203B41FA5}">
                      <a16:colId xmlns:a16="http://schemas.microsoft.com/office/drawing/2014/main" val="1761649491"/>
                    </a:ext>
                  </a:extLst>
                </a:gridCol>
                <a:gridCol w="1329266">
                  <a:extLst>
                    <a:ext uri="{9D8B030D-6E8A-4147-A177-3AD203B41FA5}">
                      <a16:colId xmlns:a16="http://schemas.microsoft.com/office/drawing/2014/main" val="4025743623"/>
                    </a:ext>
                  </a:extLst>
                </a:gridCol>
                <a:gridCol w="1329266">
                  <a:extLst>
                    <a:ext uri="{9D8B030D-6E8A-4147-A177-3AD203B41FA5}">
                      <a16:colId xmlns:a16="http://schemas.microsoft.com/office/drawing/2014/main" val="4091125060"/>
                    </a:ext>
                  </a:extLst>
                </a:gridCol>
              </a:tblGrid>
              <a:tr h="22488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Classifier Score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842470"/>
                  </a:ext>
                </a:extLst>
              </a:tr>
              <a:tr h="2248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Glacier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423560"/>
                  </a:ext>
                </a:extLst>
              </a:tr>
              <a:tr h="2248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417244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5948BBA-1639-B28D-23BC-C970AAC1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094426"/>
              </p:ext>
            </p:extLst>
          </p:nvPr>
        </p:nvGraphicFramePr>
        <p:xfrm>
          <a:off x="3901315" y="5394120"/>
          <a:ext cx="3987795" cy="914400"/>
        </p:xfrm>
        <a:graphic>
          <a:graphicData uri="http://schemas.openxmlformats.org/drawingml/2006/table">
            <a:tbl>
              <a:tblPr firstRow="1" bandRow="1">
                <a:tableStyleId>{7EC744C6-4401-485B-B7FF-9A3F056869DB}</a:tableStyleId>
              </a:tblPr>
              <a:tblGrid>
                <a:gridCol w="569685">
                  <a:extLst>
                    <a:ext uri="{9D8B030D-6E8A-4147-A177-3AD203B41FA5}">
                      <a16:colId xmlns:a16="http://schemas.microsoft.com/office/drawing/2014/main" val="1761649491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4025743623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4091125060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1824369105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514396189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2647997172"/>
                    </a:ext>
                  </a:extLst>
                </a:gridCol>
                <a:gridCol w="569685">
                  <a:extLst>
                    <a:ext uri="{9D8B030D-6E8A-4147-A177-3AD203B41FA5}">
                      <a16:colId xmlns:a16="http://schemas.microsoft.com/office/drawing/2014/main" val="4053628181"/>
                    </a:ext>
                  </a:extLst>
                </a:gridCol>
              </a:tblGrid>
              <a:tr h="224889">
                <a:tc grid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Features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842470"/>
                  </a:ext>
                </a:extLst>
              </a:tr>
              <a:tr h="2248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Ugly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Ugly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423560"/>
                  </a:ext>
                </a:extLst>
              </a:tr>
              <a:tr h="2248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417244"/>
                  </a:ext>
                </a:extLst>
              </a:tr>
            </a:tbl>
          </a:graphicData>
        </a:graphic>
      </p:graphicFrame>
      <p:sp>
        <p:nvSpPr>
          <p:cNvPr id="33" name="Arrow: Down 32">
            <a:extLst>
              <a:ext uri="{FF2B5EF4-FFF2-40B4-BE49-F238E27FC236}">
                <a16:creationId xmlns:a16="http://schemas.microsoft.com/office/drawing/2014/main" id="{5AA17062-FC5E-E890-FF82-126295B1FDC7}"/>
              </a:ext>
            </a:extLst>
          </p:cNvPr>
          <p:cNvSpPr/>
          <p:nvPr/>
        </p:nvSpPr>
        <p:spPr>
          <a:xfrm rot="10800000">
            <a:off x="8036240" y="3345664"/>
            <a:ext cx="684978" cy="21156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4B2B66D8-6C74-F380-984A-6B8C4937FCE2}"/>
              </a:ext>
            </a:extLst>
          </p:cNvPr>
          <p:cNvSpPr txBox="1"/>
          <p:nvPr/>
        </p:nvSpPr>
        <p:spPr>
          <a:xfrm>
            <a:off x="1209675" y="914679"/>
            <a:ext cx="10789492" cy="18844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Contains neurons that connect to the entire input volume, as in ordinary NNs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Typically used as final or last stage classifications (expensive to use throughout)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Spatial Pooling used in conjunction to aid in scale invariant classification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930811E-4B7A-91E9-5169-FF8495A0F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51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88070" y="218415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382A44-4C60-5741-CA25-077ADAB71932}"/>
              </a:ext>
            </a:extLst>
          </p:cNvPr>
          <p:cNvSpPr/>
          <p:nvPr/>
        </p:nvSpPr>
        <p:spPr>
          <a:xfrm>
            <a:off x="9201150" y="2286000"/>
            <a:ext cx="2059746" cy="3876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90AC99-F85F-DB8F-4876-038C74AAB92B}"/>
              </a:ext>
            </a:extLst>
          </p:cNvPr>
          <p:cNvCxnSpPr>
            <a:cxnSpLocks/>
          </p:cNvCxnSpPr>
          <p:nvPr/>
        </p:nvCxnSpPr>
        <p:spPr>
          <a:xfrm>
            <a:off x="5829300" y="2009775"/>
            <a:ext cx="1524000" cy="174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1209675" y="914679"/>
            <a:ext cx="10789492" cy="94064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 have many pixel-wise classifications.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How do we upscale them to their original resolutions?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6CF1C-33B8-6BDD-801F-852C1FB5EC4A}"/>
              </a:ext>
            </a:extLst>
          </p:cNvPr>
          <p:cNvSpPr/>
          <p:nvPr/>
        </p:nvSpPr>
        <p:spPr>
          <a:xfrm flipV="1">
            <a:off x="4391025" y="2184153"/>
            <a:ext cx="6869871" cy="101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044C1-B75D-661A-A573-F9BA715B6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3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93864" y="931916"/>
            <a:ext cx="11004272" cy="5235619"/>
            <a:chOff x="38100" y="931163"/>
            <a:chExt cx="9067800" cy="5233670"/>
          </a:xfrm>
        </p:grpSpPr>
        <p:sp>
          <p:nvSpPr>
            <p:cNvPr id="4" name="object 4"/>
            <p:cNvSpPr/>
            <p:nvPr/>
          </p:nvSpPr>
          <p:spPr>
            <a:xfrm>
              <a:off x="76200" y="990599"/>
              <a:ext cx="4403090" cy="5135880"/>
            </a:xfrm>
            <a:custGeom>
              <a:avLst/>
              <a:gdLst/>
              <a:ahLst/>
              <a:cxnLst/>
              <a:rect l="l" t="t" r="r" b="b"/>
              <a:pathLst>
                <a:path w="4403090" h="5135880">
                  <a:moveTo>
                    <a:pt x="0" y="733805"/>
                  </a:moveTo>
                  <a:lnTo>
                    <a:pt x="1560" y="685559"/>
                  </a:lnTo>
                  <a:lnTo>
                    <a:pt x="6178" y="638146"/>
                  </a:lnTo>
                  <a:lnTo>
                    <a:pt x="13757" y="591662"/>
                  </a:lnTo>
                  <a:lnTo>
                    <a:pt x="24200" y="546205"/>
                  </a:lnTo>
                  <a:lnTo>
                    <a:pt x="37410" y="501871"/>
                  </a:lnTo>
                  <a:lnTo>
                    <a:pt x="53290" y="458757"/>
                  </a:lnTo>
                  <a:lnTo>
                    <a:pt x="71744" y="416960"/>
                  </a:lnTo>
                  <a:lnTo>
                    <a:pt x="92675" y="376576"/>
                  </a:lnTo>
                  <a:lnTo>
                    <a:pt x="115987" y="337702"/>
                  </a:lnTo>
                  <a:lnTo>
                    <a:pt x="141582" y="300435"/>
                  </a:lnTo>
                  <a:lnTo>
                    <a:pt x="169365" y="264871"/>
                  </a:lnTo>
                  <a:lnTo>
                    <a:pt x="199238" y="231108"/>
                  </a:lnTo>
                  <a:lnTo>
                    <a:pt x="231104" y="199241"/>
                  </a:lnTo>
                  <a:lnTo>
                    <a:pt x="264868" y="169368"/>
                  </a:lnTo>
                  <a:lnTo>
                    <a:pt x="300432" y="141585"/>
                  </a:lnTo>
                  <a:lnTo>
                    <a:pt x="337700" y="115989"/>
                  </a:lnTo>
                  <a:lnTo>
                    <a:pt x="376574" y="92677"/>
                  </a:lnTo>
                  <a:lnTo>
                    <a:pt x="416959" y="71746"/>
                  </a:lnTo>
                  <a:lnTo>
                    <a:pt x="458757" y="53291"/>
                  </a:lnTo>
                  <a:lnTo>
                    <a:pt x="501873" y="37411"/>
                  </a:lnTo>
                  <a:lnTo>
                    <a:pt x="546208" y="24201"/>
                  </a:lnTo>
                  <a:lnTo>
                    <a:pt x="591667" y="13758"/>
                  </a:lnTo>
                  <a:lnTo>
                    <a:pt x="638153" y="6179"/>
                  </a:lnTo>
                  <a:lnTo>
                    <a:pt x="685569" y="1560"/>
                  </a:lnTo>
                  <a:lnTo>
                    <a:pt x="733818" y="0"/>
                  </a:lnTo>
                  <a:lnTo>
                    <a:pt x="3669029" y="0"/>
                  </a:lnTo>
                  <a:lnTo>
                    <a:pt x="3717276" y="1560"/>
                  </a:lnTo>
                  <a:lnTo>
                    <a:pt x="3764689" y="6179"/>
                  </a:lnTo>
                  <a:lnTo>
                    <a:pt x="3811173" y="13758"/>
                  </a:lnTo>
                  <a:lnTo>
                    <a:pt x="3856630" y="24201"/>
                  </a:lnTo>
                  <a:lnTo>
                    <a:pt x="3900964" y="37411"/>
                  </a:lnTo>
                  <a:lnTo>
                    <a:pt x="3944078" y="53291"/>
                  </a:lnTo>
                  <a:lnTo>
                    <a:pt x="3985875" y="71746"/>
                  </a:lnTo>
                  <a:lnTo>
                    <a:pt x="4026259" y="92677"/>
                  </a:lnTo>
                  <a:lnTo>
                    <a:pt x="4065133" y="115989"/>
                  </a:lnTo>
                  <a:lnTo>
                    <a:pt x="4102400" y="141585"/>
                  </a:lnTo>
                  <a:lnTo>
                    <a:pt x="4137964" y="169368"/>
                  </a:lnTo>
                  <a:lnTo>
                    <a:pt x="4171727" y="199241"/>
                  </a:lnTo>
                  <a:lnTo>
                    <a:pt x="4203594" y="231108"/>
                  </a:lnTo>
                  <a:lnTo>
                    <a:pt x="4233467" y="264871"/>
                  </a:lnTo>
                  <a:lnTo>
                    <a:pt x="4261250" y="300435"/>
                  </a:lnTo>
                  <a:lnTo>
                    <a:pt x="4286846" y="337702"/>
                  </a:lnTo>
                  <a:lnTo>
                    <a:pt x="4310158" y="376576"/>
                  </a:lnTo>
                  <a:lnTo>
                    <a:pt x="4331089" y="416960"/>
                  </a:lnTo>
                  <a:lnTo>
                    <a:pt x="4349544" y="458757"/>
                  </a:lnTo>
                  <a:lnTo>
                    <a:pt x="4365424" y="501871"/>
                  </a:lnTo>
                  <a:lnTo>
                    <a:pt x="4378634" y="546205"/>
                  </a:lnTo>
                  <a:lnTo>
                    <a:pt x="4389077" y="591662"/>
                  </a:lnTo>
                  <a:lnTo>
                    <a:pt x="4396656" y="638146"/>
                  </a:lnTo>
                  <a:lnTo>
                    <a:pt x="4401275" y="685559"/>
                  </a:lnTo>
                  <a:lnTo>
                    <a:pt x="4402836" y="733805"/>
                  </a:lnTo>
                  <a:lnTo>
                    <a:pt x="4402836" y="4402074"/>
                  </a:lnTo>
                  <a:lnTo>
                    <a:pt x="4401275" y="4450321"/>
                  </a:lnTo>
                  <a:lnTo>
                    <a:pt x="4396656" y="4497736"/>
                  </a:lnTo>
                  <a:lnTo>
                    <a:pt x="4389077" y="4544221"/>
                  </a:lnTo>
                  <a:lnTo>
                    <a:pt x="4378634" y="4589678"/>
                  </a:lnTo>
                  <a:lnTo>
                    <a:pt x="4365424" y="4634013"/>
                  </a:lnTo>
                  <a:lnTo>
                    <a:pt x="4349544" y="4677127"/>
                  </a:lnTo>
                  <a:lnTo>
                    <a:pt x="4331089" y="4718925"/>
                  </a:lnTo>
                  <a:lnTo>
                    <a:pt x="4310158" y="4759309"/>
                  </a:lnTo>
                  <a:lnTo>
                    <a:pt x="4286846" y="4798183"/>
                  </a:lnTo>
                  <a:lnTo>
                    <a:pt x="4261250" y="4835450"/>
                  </a:lnTo>
                  <a:lnTo>
                    <a:pt x="4233467" y="4871013"/>
                  </a:lnTo>
                  <a:lnTo>
                    <a:pt x="4203594" y="4904776"/>
                  </a:lnTo>
                  <a:lnTo>
                    <a:pt x="4171727" y="4936643"/>
                  </a:lnTo>
                  <a:lnTo>
                    <a:pt x="4137964" y="4966515"/>
                  </a:lnTo>
                  <a:lnTo>
                    <a:pt x="4102400" y="4994297"/>
                  </a:lnTo>
                  <a:lnTo>
                    <a:pt x="4065133" y="5019893"/>
                  </a:lnTo>
                  <a:lnTo>
                    <a:pt x="4026259" y="5043204"/>
                  </a:lnTo>
                  <a:lnTo>
                    <a:pt x="3985875" y="5064135"/>
                  </a:lnTo>
                  <a:lnTo>
                    <a:pt x="3944078" y="5082589"/>
                  </a:lnTo>
                  <a:lnTo>
                    <a:pt x="3900964" y="5098470"/>
                  </a:lnTo>
                  <a:lnTo>
                    <a:pt x="3856630" y="5111679"/>
                  </a:lnTo>
                  <a:lnTo>
                    <a:pt x="3811173" y="5122122"/>
                  </a:lnTo>
                  <a:lnTo>
                    <a:pt x="3764689" y="5129701"/>
                  </a:lnTo>
                  <a:lnTo>
                    <a:pt x="3717276" y="5134319"/>
                  </a:lnTo>
                  <a:lnTo>
                    <a:pt x="3669029" y="5135880"/>
                  </a:lnTo>
                  <a:lnTo>
                    <a:pt x="733818" y="5135880"/>
                  </a:lnTo>
                  <a:lnTo>
                    <a:pt x="685569" y="5134319"/>
                  </a:lnTo>
                  <a:lnTo>
                    <a:pt x="638153" y="5129701"/>
                  </a:lnTo>
                  <a:lnTo>
                    <a:pt x="591667" y="5122122"/>
                  </a:lnTo>
                  <a:lnTo>
                    <a:pt x="546208" y="5111679"/>
                  </a:lnTo>
                  <a:lnTo>
                    <a:pt x="501873" y="5098470"/>
                  </a:lnTo>
                  <a:lnTo>
                    <a:pt x="458757" y="5082589"/>
                  </a:lnTo>
                  <a:lnTo>
                    <a:pt x="416959" y="5064135"/>
                  </a:lnTo>
                  <a:lnTo>
                    <a:pt x="376574" y="5043204"/>
                  </a:lnTo>
                  <a:lnTo>
                    <a:pt x="337700" y="5019893"/>
                  </a:lnTo>
                  <a:lnTo>
                    <a:pt x="300432" y="4994297"/>
                  </a:lnTo>
                  <a:lnTo>
                    <a:pt x="264868" y="4966515"/>
                  </a:lnTo>
                  <a:lnTo>
                    <a:pt x="231104" y="4936643"/>
                  </a:lnTo>
                  <a:lnTo>
                    <a:pt x="199238" y="4904776"/>
                  </a:lnTo>
                  <a:lnTo>
                    <a:pt x="169365" y="4871013"/>
                  </a:lnTo>
                  <a:lnTo>
                    <a:pt x="141582" y="4835450"/>
                  </a:lnTo>
                  <a:lnTo>
                    <a:pt x="115987" y="4798183"/>
                  </a:lnTo>
                  <a:lnTo>
                    <a:pt x="92675" y="4759309"/>
                  </a:lnTo>
                  <a:lnTo>
                    <a:pt x="71744" y="4718925"/>
                  </a:lnTo>
                  <a:lnTo>
                    <a:pt x="53290" y="4677127"/>
                  </a:lnTo>
                  <a:lnTo>
                    <a:pt x="37410" y="4634013"/>
                  </a:lnTo>
                  <a:lnTo>
                    <a:pt x="24200" y="4589678"/>
                  </a:lnTo>
                  <a:lnTo>
                    <a:pt x="13757" y="4544221"/>
                  </a:lnTo>
                  <a:lnTo>
                    <a:pt x="6178" y="4497736"/>
                  </a:lnTo>
                  <a:lnTo>
                    <a:pt x="1560" y="4450321"/>
                  </a:lnTo>
                  <a:lnTo>
                    <a:pt x="0" y="4402074"/>
                  </a:lnTo>
                  <a:lnTo>
                    <a:pt x="0" y="733805"/>
                  </a:lnTo>
                  <a:close/>
                </a:path>
              </a:pathLst>
            </a:custGeom>
            <a:ln w="762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48200" y="969263"/>
              <a:ext cx="4419600" cy="5126990"/>
            </a:xfrm>
            <a:custGeom>
              <a:avLst/>
              <a:gdLst/>
              <a:ahLst/>
              <a:cxnLst/>
              <a:rect l="l" t="t" r="r" b="b"/>
              <a:pathLst>
                <a:path w="4419600" h="5126990">
                  <a:moveTo>
                    <a:pt x="0" y="736600"/>
                  </a:moveTo>
                  <a:lnTo>
                    <a:pt x="1566" y="688171"/>
                  </a:lnTo>
                  <a:lnTo>
                    <a:pt x="6203" y="640579"/>
                  </a:lnTo>
                  <a:lnTo>
                    <a:pt x="13811" y="593920"/>
                  </a:lnTo>
                  <a:lnTo>
                    <a:pt x="24294" y="548291"/>
                  </a:lnTo>
                  <a:lnTo>
                    <a:pt x="37555" y="503789"/>
                  </a:lnTo>
                  <a:lnTo>
                    <a:pt x="53497" y="460512"/>
                  </a:lnTo>
                  <a:lnTo>
                    <a:pt x="72022" y="418556"/>
                  </a:lnTo>
                  <a:lnTo>
                    <a:pt x="93034" y="378018"/>
                  </a:lnTo>
                  <a:lnTo>
                    <a:pt x="116436" y="338996"/>
                  </a:lnTo>
                  <a:lnTo>
                    <a:pt x="142130" y="301587"/>
                  </a:lnTo>
                  <a:lnTo>
                    <a:pt x="170019" y="265887"/>
                  </a:lnTo>
                  <a:lnTo>
                    <a:pt x="200006" y="231995"/>
                  </a:lnTo>
                  <a:lnTo>
                    <a:pt x="231995" y="200006"/>
                  </a:lnTo>
                  <a:lnTo>
                    <a:pt x="265887" y="170019"/>
                  </a:lnTo>
                  <a:lnTo>
                    <a:pt x="301587" y="142130"/>
                  </a:lnTo>
                  <a:lnTo>
                    <a:pt x="338996" y="116436"/>
                  </a:lnTo>
                  <a:lnTo>
                    <a:pt x="378018" y="93034"/>
                  </a:lnTo>
                  <a:lnTo>
                    <a:pt x="418556" y="72022"/>
                  </a:lnTo>
                  <a:lnTo>
                    <a:pt x="460512" y="53497"/>
                  </a:lnTo>
                  <a:lnTo>
                    <a:pt x="503789" y="37555"/>
                  </a:lnTo>
                  <a:lnTo>
                    <a:pt x="548291" y="24294"/>
                  </a:lnTo>
                  <a:lnTo>
                    <a:pt x="593920" y="13811"/>
                  </a:lnTo>
                  <a:lnTo>
                    <a:pt x="640579" y="6203"/>
                  </a:lnTo>
                  <a:lnTo>
                    <a:pt x="688171" y="1566"/>
                  </a:lnTo>
                  <a:lnTo>
                    <a:pt x="736600" y="0"/>
                  </a:lnTo>
                  <a:lnTo>
                    <a:pt x="3683000" y="0"/>
                  </a:lnTo>
                  <a:lnTo>
                    <a:pt x="3731428" y="1566"/>
                  </a:lnTo>
                  <a:lnTo>
                    <a:pt x="3779020" y="6203"/>
                  </a:lnTo>
                  <a:lnTo>
                    <a:pt x="3825679" y="13811"/>
                  </a:lnTo>
                  <a:lnTo>
                    <a:pt x="3871308" y="24294"/>
                  </a:lnTo>
                  <a:lnTo>
                    <a:pt x="3915810" y="37555"/>
                  </a:lnTo>
                  <a:lnTo>
                    <a:pt x="3959087" y="53497"/>
                  </a:lnTo>
                  <a:lnTo>
                    <a:pt x="4001043" y="72022"/>
                  </a:lnTo>
                  <a:lnTo>
                    <a:pt x="4041581" y="93034"/>
                  </a:lnTo>
                  <a:lnTo>
                    <a:pt x="4080603" y="116436"/>
                  </a:lnTo>
                  <a:lnTo>
                    <a:pt x="4118012" y="142130"/>
                  </a:lnTo>
                  <a:lnTo>
                    <a:pt x="4153712" y="170019"/>
                  </a:lnTo>
                  <a:lnTo>
                    <a:pt x="4187604" y="200006"/>
                  </a:lnTo>
                  <a:lnTo>
                    <a:pt x="4219593" y="231995"/>
                  </a:lnTo>
                  <a:lnTo>
                    <a:pt x="4249580" y="265887"/>
                  </a:lnTo>
                  <a:lnTo>
                    <a:pt x="4277469" y="301587"/>
                  </a:lnTo>
                  <a:lnTo>
                    <a:pt x="4303163" y="338996"/>
                  </a:lnTo>
                  <a:lnTo>
                    <a:pt x="4326565" y="378018"/>
                  </a:lnTo>
                  <a:lnTo>
                    <a:pt x="4347577" y="418556"/>
                  </a:lnTo>
                  <a:lnTo>
                    <a:pt x="4366102" y="460512"/>
                  </a:lnTo>
                  <a:lnTo>
                    <a:pt x="4382044" y="503789"/>
                  </a:lnTo>
                  <a:lnTo>
                    <a:pt x="4395305" y="548291"/>
                  </a:lnTo>
                  <a:lnTo>
                    <a:pt x="4405788" y="593920"/>
                  </a:lnTo>
                  <a:lnTo>
                    <a:pt x="4413396" y="640579"/>
                  </a:lnTo>
                  <a:lnTo>
                    <a:pt x="4418033" y="688171"/>
                  </a:lnTo>
                  <a:lnTo>
                    <a:pt x="4419600" y="736600"/>
                  </a:lnTo>
                  <a:lnTo>
                    <a:pt x="4419600" y="4390136"/>
                  </a:lnTo>
                  <a:lnTo>
                    <a:pt x="4418033" y="4438566"/>
                  </a:lnTo>
                  <a:lnTo>
                    <a:pt x="4413396" y="4486161"/>
                  </a:lnTo>
                  <a:lnTo>
                    <a:pt x="4405788" y="4532822"/>
                  </a:lnTo>
                  <a:lnTo>
                    <a:pt x="4395305" y="4578453"/>
                  </a:lnTo>
                  <a:lnTo>
                    <a:pt x="4382044" y="4622956"/>
                  </a:lnTo>
                  <a:lnTo>
                    <a:pt x="4366102" y="4666234"/>
                  </a:lnTo>
                  <a:lnTo>
                    <a:pt x="4347577" y="4708190"/>
                  </a:lnTo>
                  <a:lnTo>
                    <a:pt x="4326565" y="4748728"/>
                  </a:lnTo>
                  <a:lnTo>
                    <a:pt x="4303163" y="4787750"/>
                  </a:lnTo>
                  <a:lnTo>
                    <a:pt x="4277469" y="4825159"/>
                  </a:lnTo>
                  <a:lnTo>
                    <a:pt x="4249580" y="4860858"/>
                  </a:lnTo>
                  <a:lnTo>
                    <a:pt x="4219593" y="4894750"/>
                  </a:lnTo>
                  <a:lnTo>
                    <a:pt x="4187604" y="4926738"/>
                  </a:lnTo>
                  <a:lnTo>
                    <a:pt x="4153712" y="4956724"/>
                  </a:lnTo>
                  <a:lnTo>
                    <a:pt x="4118012" y="4984613"/>
                  </a:lnTo>
                  <a:lnTo>
                    <a:pt x="4080603" y="5010305"/>
                  </a:lnTo>
                  <a:lnTo>
                    <a:pt x="4041581" y="5033706"/>
                  </a:lnTo>
                  <a:lnTo>
                    <a:pt x="4001043" y="5054717"/>
                  </a:lnTo>
                  <a:lnTo>
                    <a:pt x="3959087" y="5073242"/>
                  </a:lnTo>
                  <a:lnTo>
                    <a:pt x="3915810" y="5089183"/>
                  </a:lnTo>
                  <a:lnTo>
                    <a:pt x="3871308" y="5102443"/>
                  </a:lnTo>
                  <a:lnTo>
                    <a:pt x="3825679" y="5112925"/>
                  </a:lnTo>
                  <a:lnTo>
                    <a:pt x="3779020" y="5120533"/>
                  </a:lnTo>
                  <a:lnTo>
                    <a:pt x="3731428" y="5125169"/>
                  </a:lnTo>
                  <a:lnTo>
                    <a:pt x="3683000" y="5126736"/>
                  </a:lnTo>
                  <a:lnTo>
                    <a:pt x="736600" y="5126736"/>
                  </a:lnTo>
                  <a:lnTo>
                    <a:pt x="688171" y="5125169"/>
                  </a:lnTo>
                  <a:lnTo>
                    <a:pt x="640579" y="5120533"/>
                  </a:lnTo>
                  <a:lnTo>
                    <a:pt x="593920" y="5112925"/>
                  </a:lnTo>
                  <a:lnTo>
                    <a:pt x="548291" y="5102443"/>
                  </a:lnTo>
                  <a:lnTo>
                    <a:pt x="503789" y="5089183"/>
                  </a:lnTo>
                  <a:lnTo>
                    <a:pt x="460512" y="5073242"/>
                  </a:lnTo>
                  <a:lnTo>
                    <a:pt x="418556" y="5054717"/>
                  </a:lnTo>
                  <a:lnTo>
                    <a:pt x="378018" y="5033706"/>
                  </a:lnTo>
                  <a:lnTo>
                    <a:pt x="338996" y="5010305"/>
                  </a:lnTo>
                  <a:lnTo>
                    <a:pt x="301587" y="4984613"/>
                  </a:lnTo>
                  <a:lnTo>
                    <a:pt x="265887" y="4956724"/>
                  </a:lnTo>
                  <a:lnTo>
                    <a:pt x="231995" y="4926738"/>
                  </a:lnTo>
                  <a:lnTo>
                    <a:pt x="200006" y="4894750"/>
                  </a:lnTo>
                  <a:lnTo>
                    <a:pt x="170019" y="4860858"/>
                  </a:lnTo>
                  <a:lnTo>
                    <a:pt x="142130" y="4825159"/>
                  </a:lnTo>
                  <a:lnTo>
                    <a:pt x="116436" y="4787750"/>
                  </a:lnTo>
                  <a:lnTo>
                    <a:pt x="93034" y="4748728"/>
                  </a:lnTo>
                  <a:lnTo>
                    <a:pt x="72022" y="4708190"/>
                  </a:lnTo>
                  <a:lnTo>
                    <a:pt x="53497" y="4666234"/>
                  </a:lnTo>
                  <a:lnTo>
                    <a:pt x="37555" y="4622956"/>
                  </a:lnTo>
                  <a:lnTo>
                    <a:pt x="24294" y="4578453"/>
                  </a:lnTo>
                  <a:lnTo>
                    <a:pt x="13811" y="4532822"/>
                  </a:lnTo>
                  <a:lnTo>
                    <a:pt x="6203" y="4486161"/>
                  </a:lnTo>
                  <a:lnTo>
                    <a:pt x="1566" y="4438566"/>
                  </a:lnTo>
                  <a:lnTo>
                    <a:pt x="0" y="4390136"/>
                  </a:lnTo>
                  <a:lnTo>
                    <a:pt x="0" y="736600"/>
                  </a:lnTo>
                  <a:close/>
                </a:path>
              </a:pathLst>
            </a:custGeom>
            <a:ln w="762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15600" y="4737034"/>
            <a:ext cx="2712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800" spc="-10" dirty="0"/>
              <a:t>Multi-</a:t>
            </a:r>
            <a:r>
              <a:rPr sz="1800" dirty="0"/>
              <a:t>layer </a:t>
            </a:r>
            <a:r>
              <a:rPr lang="en-US" sz="1800" dirty="0"/>
              <a:t>Perceptron</a:t>
            </a:r>
            <a:endParaRPr sz="1800" dirty="0"/>
          </a:p>
          <a:p>
            <a:pPr marR="1270" algn="ctr"/>
            <a:r>
              <a:rPr sz="1800" dirty="0"/>
              <a:t>-</a:t>
            </a:r>
            <a:r>
              <a:rPr sz="1800" spc="-114" dirty="0"/>
              <a:t> </a:t>
            </a:r>
            <a:r>
              <a:rPr sz="1800" dirty="0"/>
              <a:t>A</a:t>
            </a:r>
            <a:r>
              <a:rPr sz="1800" spc="-100" dirty="0"/>
              <a:t> </a:t>
            </a:r>
            <a:r>
              <a:rPr sz="1800" i="1" spc="-10" dirty="0"/>
              <a:t>non-</a:t>
            </a:r>
            <a:r>
              <a:rPr sz="1800" i="1" dirty="0"/>
              <a:t>linear</a:t>
            </a:r>
            <a:r>
              <a:rPr sz="1800" i="1" spc="15" dirty="0"/>
              <a:t> </a:t>
            </a:r>
            <a:r>
              <a:rPr sz="1800" spc="-10" dirty="0"/>
              <a:t>classifier</a:t>
            </a:r>
            <a:endParaRPr sz="1800" dirty="0"/>
          </a:p>
        </p:txBody>
      </p:sp>
      <p:grpSp>
        <p:nvGrpSpPr>
          <p:cNvPr id="8" name="object 8"/>
          <p:cNvGrpSpPr/>
          <p:nvPr/>
        </p:nvGrpSpPr>
        <p:grpSpPr>
          <a:xfrm>
            <a:off x="768488" y="1781914"/>
            <a:ext cx="10628558" cy="4175311"/>
            <a:chOff x="-745849" y="1781914"/>
            <a:chExt cx="10628558" cy="4175311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8713" y="4401222"/>
              <a:ext cx="1485900" cy="1556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849" y="2076405"/>
              <a:ext cx="5086613" cy="18136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7139" y="1781914"/>
              <a:ext cx="4915570" cy="24060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90112" y="4682697"/>
            <a:ext cx="35928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000" dirty="0"/>
              <a:t>Biological Inspiration</a:t>
            </a:r>
            <a:r>
              <a:rPr lang="en-US" sz="2000" spc="-50" dirty="0"/>
              <a:t> &amp; A</a:t>
            </a:r>
            <a:r>
              <a:rPr lang="en-US" sz="2000" spc="-10" dirty="0"/>
              <a:t>rchitectur</a:t>
            </a:r>
            <a:r>
              <a:rPr sz="2000" spc="-10" dirty="0"/>
              <a:t>e</a:t>
            </a:r>
            <a:endParaRPr sz="2000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BDB5522-00E0-D88A-3E4C-8B0492BD6055}"/>
              </a:ext>
            </a:extLst>
          </p:cNvPr>
          <p:cNvSpPr txBox="1">
            <a:spLocks/>
          </p:cNvSpPr>
          <p:nvPr/>
        </p:nvSpPr>
        <p:spPr>
          <a:xfrm>
            <a:off x="768489" y="168245"/>
            <a:ext cx="11423511" cy="763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65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65" dirty="0"/>
              <a:t> Biologically Inspired </a:t>
            </a:r>
            <a:r>
              <a:rPr lang="en-US" spc="-20" dirty="0"/>
              <a:t>Multi-</a:t>
            </a:r>
            <a:r>
              <a:rPr lang="en-US" dirty="0"/>
              <a:t>layer</a:t>
            </a:r>
            <a:r>
              <a:rPr lang="en-US" spc="-60" dirty="0"/>
              <a:t> </a:t>
            </a:r>
            <a:r>
              <a:rPr lang="en-US" dirty="0" err="1"/>
              <a:t>Perceptrons</a:t>
            </a:r>
            <a:endParaRPr lang="en-US" spc="-1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0DD1AE-9A4E-7AD6-1D54-5DFE190B6C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l="73573"/>
          <a:stretch/>
        </p:blipFill>
        <p:spPr>
          <a:xfrm>
            <a:off x="3619500" y="2679295"/>
            <a:ext cx="1231712" cy="355512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E9DE16-ED7D-16BB-AACE-064CB2AD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Upsampling</a:t>
            </a:r>
            <a:r>
              <a:rPr lang="en-US" sz="4800" dirty="0"/>
              <a:t> + Residual Connections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54181" y="992159"/>
            <a:ext cx="10213943" cy="15328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Reverse of pooling layer using bilinear interpolation (or similar)</a:t>
            </a:r>
          </a:p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Residual connections from earlier in the CNNs aid with class localization</a:t>
            </a:r>
          </a:p>
          <a:p>
            <a:pPr marL="359833" lvl="1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Residuals also reduce vanishing gradients in deep networks</a:t>
            </a:r>
          </a:p>
          <a:p>
            <a:pPr marL="359833" indent="-3429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22476" algn="l"/>
              </a:tabLst>
            </a:pPr>
            <a:r>
              <a:rPr lang="en-US" sz="2400" dirty="0"/>
              <a:t>FC layers can be used to aid in reconstruction, but are not required</a:t>
            </a:r>
            <a:endParaRPr sz="2400" dirty="0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AB7AA21D-BDD0-A0A2-B320-3258E7E69A2F}"/>
              </a:ext>
            </a:extLst>
          </p:cNvPr>
          <p:cNvPicPr/>
          <p:nvPr/>
        </p:nvPicPr>
        <p:blipFill rotWithShape="1">
          <a:blip r:embed="rId2" cstate="print"/>
          <a:srcRect r="64580"/>
          <a:stretch/>
        </p:blipFill>
        <p:spPr>
          <a:xfrm>
            <a:off x="6702612" y="2755655"/>
            <a:ext cx="1650813" cy="3555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9E1F6-62E3-3FB4-8688-682C933BEC1D}"/>
              </a:ext>
            </a:extLst>
          </p:cNvPr>
          <p:cNvSpPr txBox="1"/>
          <p:nvPr/>
        </p:nvSpPr>
        <p:spPr>
          <a:xfrm>
            <a:off x="4950011" y="3662459"/>
            <a:ext cx="18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Upsampling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BD934-B9DB-96A4-E10C-62398F8E4D61}"/>
              </a:ext>
            </a:extLst>
          </p:cNvPr>
          <p:cNvCxnSpPr/>
          <p:nvPr/>
        </p:nvCxnSpPr>
        <p:spPr>
          <a:xfrm>
            <a:off x="5067300" y="4048125"/>
            <a:ext cx="16353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4C24918-047B-6341-50EB-86772A7C6190}"/>
              </a:ext>
            </a:extLst>
          </p:cNvPr>
          <p:cNvCxnSpPr/>
          <p:nvPr/>
        </p:nvCxnSpPr>
        <p:spPr>
          <a:xfrm>
            <a:off x="3408455" y="2798657"/>
            <a:ext cx="3083112" cy="446675"/>
          </a:xfrm>
          <a:prstGeom prst="bentConnector3">
            <a:avLst>
              <a:gd name="adj1" fmla="val 997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A106F5-A7AE-4D8E-D10A-3CD26540BA06}"/>
              </a:ext>
            </a:extLst>
          </p:cNvPr>
          <p:cNvSpPr txBox="1"/>
          <p:nvPr/>
        </p:nvSpPr>
        <p:spPr>
          <a:xfrm>
            <a:off x="1454181" y="2644768"/>
            <a:ext cx="18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Connection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0649A07-3643-7DB3-D174-8D264BB6D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1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</a:t>
            </a:r>
            <a:endParaRPr spc="-10" dirty="0"/>
          </a:p>
        </p:txBody>
      </p:sp>
      <p:pic>
        <p:nvPicPr>
          <p:cNvPr id="15" name="Google Shape;222;p22">
            <a:extLst>
              <a:ext uri="{FF2B5EF4-FFF2-40B4-BE49-F238E27FC236}">
                <a16:creationId xmlns:a16="http://schemas.microsoft.com/office/drawing/2014/main" id="{D9E8A215-FF2B-0189-272C-E7C413FB8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219075" y="1485900"/>
            <a:ext cx="11972925" cy="48029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bject 3"/>
          <p:cNvSpPr txBox="1"/>
          <p:nvPr/>
        </p:nvSpPr>
        <p:spPr>
          <a:xfrm>
            <a:off x="1209675" y="914679"/>
            <a:ext cx="10789492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 now have an end-to-end pixel-wise CNN classifier architecture! </a:t>
            </a:r>
            <a:r>
              <a:rPr lang="en-US" sz="2400" dirty="0">
                <a:latin typeface="Calibri"/>
                <a:cs typeface="Calibri"/>
                <a:sym typeface="Wingdings" panose="05000000000000000000" pitchFamily="2" charset="2"/>
              </a:rPr>
              <a:t>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6C96B-22E5-D7A9-4473-77192C588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8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CNN Architectures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209675" y="914679"/>
            <a:ext cx="10789492" cy="130997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We’ve learned 1 CNN architecture, but what about other CNN architectures, specifically, the feature extractor </a:t>
            </a:r>
            <a:r>
              <a:rPr lang="en-US" sz="2400" dirty="0" err="1">
                <a:latin typeface="Calibri"/>
                <a:cs typeface="Calibri"/>
              </a:rPr>
              <a:t>arhcitectures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  <a:p>
            <a:pPr marL="354965" indent="-342265"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Calibri"/>
                <a:cs typeface="Calibri"/>
              </a:rPr>
              <a:t>What are their pros/cons for specific use cases?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3B45832F-16D4-4AA7-0B91-C5BA0FE5FC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812" y="4333875"/>
            <a:ext cx="4792963" cy="1875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DE88A-4E02-06A4-4C85-38CD8E25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374" y="2173247"/>
            <a:ext cx="4328235" cy="2084121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43FDB007-1194-2EB4-7A96-4B474C3E7845}"/>
              </a:ext>
            </a:extLst>
          </p:cNvPr>
          <p:cNvGrpSpPr/>
          <p:nvPr/>
        </p:nvGrpSpPr>
        <p:grpSpPr>
          <a:xfrm>
            <a:off x="8328041" y="1694855"/>
            <a:ext cx="1261693" cy="4383806"/>
            <a:chOff x="224027" y="224027"/>
            <a:chExt cx="1990725" cy="618172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0D89BC26-5BCC-87CA-D989-1041EA4F3F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99" y="277537"/>
              <a:ext cx="1981200" cy="6123262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D67C80FD-FFD8-D81E-B647-60A68989E9C6}"/>
                </a:ext>
              </a:extLst>
            </p:cNvPr>
            <p:cNvSpPr/>
            <p:nvPr/>
          </p:nvSpPr>
          <p:spPr>
            <a:xfrm>
              <a:off x="228599" y="228599"/>
              <a:ext cx="1981200" cy="6172200"/>
            </a:xfrm>
            <a:custGeom>
              <a:avLst/>
              <a:gdLst/>
              <a:ahLst/>
              <a:cxnLst/>
              <a:rect l="l" t="t" r="r" b="b"/>
              <a:pathLst>
                <a:path w="1981200" h="6172200">
                  <a:moveTo>
                    <a:pt x="0" y="0"/>
                  </a:moveTo>
                  <a:lnTo>
                    <a:pt x="1981200" y="0"/>
                  </a:lnTo>
                  <a:lnTo>
                    <a:pt x="1981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6">
            <a:extLst>
              <a:ext uri="{FF2B5EF4-FFF2-40B4-BE49-F238E27FC236}">
                <a16:creationId xmlns:a16="http://schemas.microsoft.com/office/drawing/2014/main" id="{05CA5921-4DE2-AA28-0DEE-E2FECAAA9AF0}"/>
              </a:ext>
            </a:extLst>
          </p:cNvPr>
          <p:cNvGrpSpPr/>
          <p:nvPr/>
        </p:nvGrpSpPr>
        <p:grpSpPr>
          <a:xfrm>
            <a:off x="10074622" y="1698097"/>
            <a:ext cx="1452661" cy="4390111"/>
            <a:chOff x="249936" y="219456"/>
            <a:chExt cx="1816735" cy="6190615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5BF8DFD6-BFCD-EAFB-DA22-6C49AF3EAAE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616" y="417168"/>
              <a:ext cx="1475645" cy="5812842"/>
            </a:xfrm>
            <a:prstGeom prst="rect">
              <a:avLst/>
            </a:prstGeom>
          </p:spPr>
        </p:pic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8F41C9C7-E30C-C5B9-78C5-5E387C1ABD08}"/>
                </a:ext>
              </a:extLst>
            </p:cNvPr>
            <p:cNvSpPr/>
            <p:nvPr/>
          </p:nvSpPr>
          <p:spPr>
            <a:xfrm>
              <a:off x="254508" y="224028"/>
              <a:ext cx="1807845" cy="6181725"/>
            </a:xfrm>
            <a:custGeom>
              <a:avLst/>
              <a:gdLst/>
              <a:ahLst/>
              <a:cxnLst/>
              <a:rect l="l" t="t" r="r" b="b"/>
              <a:pathLst>
                <a:path w="1807845" h="6181725">
                  <a:moveTo>
                    <a:pt x="0" y="0"/>
                  </a:moveTo>
                  <a:lnTo>
                    <a:pt x="1807464" y="0"/>
                  </a:lnTo>
                  <a:lnTo>
                    <a:pt x="1807464" y="6181344"/>
                  </a:lnTo>
                  <a:lnTo>
                    <a:pt x="0" y="618134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45675C1-9F09-8713-4D19-72AE21A46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6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8A499D-2247-6E00-33F7-4C6CA5A58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333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chemeClr val="tx1"/>
                </a:solidFill>
              </a:rPr>
              <a:t>LeNet-</a:t>
            </a:r>
            <a:r>
              <a:rPr sz="4400" spc="-50" dirty="0">
                <a:solidFill>
                  <a:schemeClr val="tx1"/>
                </a:solidFill>
              </a:rPr>
              <a:t>5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3449" y="931916"/>
            <a:ext cx="8397875" cy="17677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39725">
              <a:spcBef>
                <a:spcPts val="105"/>
              </a:spcBef>
              <a:buFont typeface="Arial"/>
              <a:buChar char="•"/>
              <a:tabLst>
                <a:tab pos="352425" algn="l"/>
              </a:tabLst>
            </a:pPr>
            <a:r>
              <a:rPr lang="en-US" sz="2600" i="1" dirty="0">
                <a:latin typeface="Calibri"/>
                <a:cs typeface="Calibri"/>
              </a:rPr>
              <a:t>Gradient</a:t>
            </a:r>
            <a:r>
              <a:rPr lang="en-US" sz="2600" i="1" spc="-95" dirty="0">
                <a:latin typeface="Calibri"/>
                <a:cs typeface="Calibri"/>
              </a:rPr>
              <a:t> </a:t>
            </a:r>
            <a:r>
              <a:rPr lang="en-US" sz="2600" i="1" dirty="0">
                <a:latin typeface="Calibri"/>
                <a:cs typeface="Calibri"/>
              </a:rPr>
              <a:t>Based</a:t>
            </a:r>
            <a:r>
              <a:rPr lang="en-US" sz="2600" i="1" spc="-60" dirty="0">
                <a:latin typeface="Calibri"/>
                <a:cs typeface="Calibri"/>
              </a:rPr>
              <a:t> </a:t>
            </a:r>
            <a:r>
              <a:rPr lang="en-US" sz="2600" i="1" dirty="0">
                <a:latin typeface="Calibri"/>
                <a:cs typeface="Calibri"/>
              </a:rPr>
              <a:t>Learning</a:t>
            </a:r>
            <a:r>
              <a:rPr lang="en-US" sz="2600" i="1" spc="-85" dirty="0">
                <a:latin typeface="Calibri"/>
                <a:cs typeface="Calibri"/>
              </a:rPr>
              <a:t> </a:t>
            </a:r>
            <a:r>
              <a:rPr lang="en-US" sz="2600" i="1" dirty="0">
                <a:latin typeface="Calibri"/>
                <a:cs typeface="Calibri"/>
              </a:rPr>
              <a:t>Applied</a:t>
            </a:r>
            <a:r>
              <a:rPr lang="en-US" sz="2600" i="1" spc="-75" dirty="0">
                <a:latin typeface="Calibri"/>
                <a:cs typeface="Calibri"/>
              </a:rPr>
              <a:t> </a:t>
            </a:r>
            <a:r>
              <a:rPr lang="en-US" sz="2600" i="1" spc="-105" dirty="0">
                <a:latin typeface="Calibri"/>
                <a:cs typeface="Calibri"/>
              </a:rPr>
              <a:t>To</a:t>
            </a:r>
            <a:r>
              <a:rPr lang="en-US" sz="2600" i="1" spc="-40" dirty="0">
                <a:latin typeface="Calibri"/>
                <a:cs typeface="Calibri"/>
              </a:rPr>
              <a:t> </a:t>
            </a:r>
            <a:r>
              <a:rPr lang="en-US" sz="2600" i="1" dirty="0">
                <a:latin typeface="Calibri"/>
                <a:cs typeface="Calibri"/>
              </a:rPr>
              <a:t>Document</a:t>
            </a:r>
            <a:r>
              <a:rPr lang="en-US" sz="2600" i="1" spc="-60" dirty="0">
                <a:latin typeface="Calibri"/>
                <a:cs typeface="Calibri"/>
              </a:rPr>
              <a:t> </a:t>
            </a:r>
            <a:r>
              <a:rPr lang="en-US" sz="2600" i="1" dirty="0">
                <a:latin typeface="Calibri"/>
                <a:cs typeface="Calibri"/>
              </a:rPr>
              <a:t>Recognition</a:t>
            </a:r>
            <a:r>
              <a:rPr lang="en-US" sz="2600" i="1" spc="-40" dirty="0">
                <a:latin typeface="Calibri"/>
                <a:cs typeface="Calibri"/>
              </a:rPr>
              <a:t> </a:t>
            </a:r>
            <a:r>
              <a:rPr lang="en-US" sz="2600" i="1" spc="-50" dirty="0">
                <a:latin typeface="Calibri"/>
                <a:cs typeface="Calibri"/>
              </a:rPr>
              <a:t>-</a:t>
            </a:r>
            <a:endParaRPr lang="en-US" sz="2600" dirty="0">
              <a:latin typeface="Calibri"/>
              <a:cs typeface="Calibri"/>
            </a:endParaRPr>
          </a:p>
          <a:p>
            <a:pPr marL="352425"/>
            <a:r>
              <a:rPr sz="2600" i="1" spc="-125" dirty="0">
                <a:latin typeface="Calibri"/>
                <a:cs typeface="Calibri"/>
              </a:rPr>
              <a:t>Y.</a:t>
            </a:r>
            <a:r>
              <a:rPr sz="2600" i="1" spc="-2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Lecun,</a:t>
            </a:r>
            <a:r>
              <a:rPr sz="2600" i="1" spc="-14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L.</a:t>
            </a:r>
            <a:r>
              <a:rPr sz="2600" i="1" spc="-3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Bottou,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spc="-125" dirty="0">
                <a:latin typeface="Calibri"/>
                <a:cs typeface="Calibri"/>
              </a:rPr>
              <a:t>Y.</a:t>
            </a:r>
            <a:r>
              <a:rPr sz="2600" i="1" spc="-2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Bengio,</a:t>
            </a:r>
            <a:r>
              <a:rPr sz="2600" i="1" spc="-60" dirty="0">
                <a:latin typeface="Calibri"/>
                <a:cs typeface="Calibri"/>
              </a:rPr>
              <a:t> </a:t>
            </a:r>
            <a:r>
              <a:rPr sz="2600" i="1" spc="-165" dirty="0">
                <a:latin typeface="Calibri"/>
                <a:cs typeface="Calibri"/>
              </a:rPr>
              <a:t>P.</a:t>
            </a:r>
            <a:r>
              <a:rPr sz="2600" i="1" spc="-1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Haffner;</a:t>
            </a:r>
            <a:r>
              <a:rPr sz="2600" i="1" spc="-60" dirty="0">
                <a:latin typeface="Calibri"/>
                <a:cs typeface="Calibri"/>
              </a:rPr>
              <a:t> </a:t>
            </a:r>
            <a:r>
              <a:rPr sz="2600" i="1" spc="-20" dirty="0">
                <a:latin typeface="Calibri"/>
                <a:cs typeface="Calibri"/>
              </a:rPr>
              <a:t>1998</a:t>
            </a:r>
            <a:endParaRPr lang="en-US" sz="2600" i="1" spc="-20" dirty="0">
              <a:latin typeface="Calibri"/>
              <a:cs typeface="Calibri"/>
            </a:endParaRPr>
          </a:p>
          <a:p>
            <a:pPr marL="352425" indent="-339725">
              <a:spcBef>
                <a:spcPts val="620"/>
              </a:spcBef>
              <a:buFont typeface="Arial"/>
              <a:buChar char="•"/>
              <a:tabLst>
                <a:tab pos="352425" algn="l"/>
              </a:tabLst>
            </a:pPr>
            <a:r>
              <a:rPr lang="en-US" sz="2600" dirty="0">
                <a:latin typeface="Calibri"/>
                <a:cs typeface="Calibri"/>
              </a:rPr>
              <a:t>Helped</a:t>
            </a:r>
            <a:r>
              <a:rPr lang="en-US" sz="2600" spc="-6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establish</a:t>
            </a:r>
            <a:r>
              <a:rPr lang="en-US" sz="2600" spc="-8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how</a:t>
            </a:r>
            <a:r>
              <a:rPr lang="en-US" sz="2600" spc="-3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we</a:t>
            </a:r>
            <a:r>
              <a:rPr lang="en-US" sz="2600" spc="-55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use</a:t>
            </a:r>
            <a:r>
              <a:rPr lang="en-US" sz="2600" spc="-6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CNNs</a:t>
            </a:r>
            <a:r>
              <a:rPr lang="en-US" sz="2600" spc="-6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today</a:t>
            </a:r>
            <a:endParaRPr lang="en-US" sz="2600" dirty="0">
              <a:latin typeface="Calibri"/>
              <a:cs typeface="Calibri"/>
            </a:endParaRPr>
          </a:p>
          <a:p>
            <a:pPr marL="352425" indent="-339725">
              <a:spcBef>
                <a:spcPts val="625"/>
              </a:spcBef>
              <a:buFont typeface="Arial"/>
              <a:buChar char="•"/>
              <a:tabLst>
                <a:tab pos="352425" algn="l"/>
              </a:tabLst>
            </a:pPr>
            <a:r>
              <a:rPr lang="en-US" sz="2600" dirty="0">
                <a:latin typeface="Calibri"/>
                <a:cs typeface="Calibri"/>
              </a:rPr>
              <a:t>Replaced</a:t>
            </a:r>
            <a:r>
              <a:rPr lang="en-US" sz="2600" spc="-100" dirty="0">
                <a:latin typeface="Calibri"/>
                <a:cs typeface="Calibri"/>
              </a:rPr>
              <a:t> </a:t>
            </a:r>
            <a:r>
              <a:rPr lang="en-US" sz="2600" dirty="0">
                <a:latin typeface="Calibri"/>
                <a:cs typeface="Calibri"/>
              </a:rPr>
              <a:t>manual</a:t>
            </a:r>
            <a:r>
              <a:rPr lang="en-US" sz="2600" spc="-60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feature</a:t>
            </a:r>
            <a:r>
              <a:rPr lang="en-US" sz="2600" spc="-95" dirty="0">
                <a:latin typeface="Calibri"/>
                <a:cs typeface="Calibri"/>
              </a:rPr>
              <a:t> </a:t>
            </a:r>
            <a:r>
              <a:rPr lang="en-US" sz="2600" spc="-10" dirty="0">
                <a:latin typeface="Calibri"/>
                <a:cs typeface="Calibri"/>
              </a:rPr>
              <a:t>extraction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4474" y="6482899"/>
            <a:ext cx="183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[</a:t>
            </a:r>
            <a:r>
              <a:rPr sz="1800" b="1" dirty="0">
                <a:latin typeface="Calibri"/>
                <a:cs typeface="Calibri"/>
              </a:rPr>
              <a:t>LeCun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.,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1998</a:t>
            </a:r>
            <a:r>
              <a:rPr sz="1800" spc="-10" dirty="0"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4834" y="2722822"/>
            <a:ext cx="10058400" cy="35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901696-F14C-1152-92F1-B61EE4D389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333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000000"/>
                </a:solidFill>
              </a:rPr>
              <a:t>ResNet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811870" y="1430746"/>
            <a:ext cx="6276340" cy="24269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5080" indent="-341630">
              <a:spcBef>
                <a:spcPts val="105"/>
              </a:spcBef>
              <a:buFont typeface="Arial"/>
              <a:buChar char="•"/>
              <a:tabLst>
                <a:tab pos="353695" algn="l"/>
              </a:tabLst>
            </a:pPr>
            <a:r>
              <a:rPr sz="2600" dirty="0">
                <a:latin typeface="Calibri"/>
                <a:cs typeface="Calibri"/>
              </a:rPr>
              <a:t>ILSVRC’15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classification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winner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(3.57%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top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5 </a:t>
            </a:r>
            <a:r>
              <a:rPr sz="2600" spc="-35" dirty="0">
                <a:latin typeface="Calibri"/>
                <a:cs typeface="Calibri"/>
              </a:rPr>
              <a:t>error,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humans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generally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hover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around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5- </a:t>
            </a:r>
            <a:r>
              <a:rPr sz="2600" dirty="0">
                <a:latin typeface="Calibri"/>
                <a:cs typeface="Calibri"/>
              </a:rPr>
              <a:t>10%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error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rate)</a:t>
            </a:r>
            <a:endParaRPr lang="en-US" sz="2600" spc="-20" dirty="0">
              <a:latin typeface="Calibri"/>
              <a:cs typeface="Calibri"/>
            </a:endParaRPr>
          </a:p>
          <a:p>
            <a:pPr marL="353695" marR="5080" indent="-341630">
              <a:spcBef>
                <a:spcPts val="105"/>
              </a:spcBef>
              <a:buFont typeface="Arial"/>
              <a:buChar char="•"/>
              <a:tabLst>
                <a:tab pos="353695" algn="l"/>
              </a:tabLst>
            </a:pPr>
            <a:r>
              <a:rPr lang="en-US" sz="2600" spc="-20" dirty="0">
                <a:latin typeface="Calibri"/>
                <a:cs typeface="Calibri"/>
              </a:rPr>
              <a:t>Makes use of/popularized Residual connections to enable deep neural networks  and reduce vanishing gradient problem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343" y="6604668"/>
            <a:ext cx="42297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Slide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taken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0" dirty="0">
                <a:latin typeface="Calibri"/>
                <a:cs typeface="Calibri"/>
              </a:rPr>
              <a:t> Fei-</a:t>
            </a:r>
            <a:r>
              <a:rPr sz="1200" dirty="0">
                <a:latin typeface="Calibri"/>
                <a:cs typeface="Calibri"/>
              </a:rPr>
              <a:t>Fei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Justin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Johnson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Serena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Yeung.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Lecture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69338" y="6483032"/>
            <a:ext cx="153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[He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al.,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2015]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12962" y="96294"/>
            <a:ext cx="1816735" cy="6190615"/>
            <a:chOff x="249936" y="219456"/>
            <a:chExt cx="1816735" cy="61906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616" y="417168"/>
              <a:ext cx="1475645" cy="58128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4508" y="224028"/>
              <a:ext cx="1807845" cy="6181725"/>
            </a:xfrm>
            <a:custGeom>
              <a:avLst/>
              <a:gdLst/>
              <a:ahLst/>
              <a:cxnLst/>
              <a:rect l="l" t="t" r="r" b="b"/>
              <a:pathLst>
                <a:path w="1807845" h="6181725">
                  <a:moveTo>
                    <a:pt x="0" y="0"/>
                  </a:moveTo>
                  <a:lnTo>
                    <a:pt x="1807464" y="0"/>
                  </a:lnTo>
                  <a:lnTo>
                    <a:pt x="1807464" y="6181344"/>
                  </a:lnTo>
                  <a:lnTo>
                    <a:pt x="0" y="618134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5120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5FA15F-0ED1-0B53-38D8-04708BA97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333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000000"/>
                </a:solidFill>
              </a:rPr>
              <a:t>GoogleNet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535648" y="1131805"/>
            <a:ext cx="6603365" cy="551053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353695" indent="-340995">
              <a:spcBef>
                <a:spcPts val="1345"/>
              </a:spcBef>
              <a:buFont typeface="Arial"/>
              <a:buChar char="•"/>
              <a:tabLst>
                <a:tab pos="353695" algn="l"/>
              </a:tabLst>
            </a:pPr>
            <a:r>
              <a:rPr sz="2600" dirty="0">
                <a:latin typeface="Calibri"/>
                <a:cs typeface="Calibri"/>
              </a:rPr>
              <a:t>22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layers</a:t>
            </a:r>
            <a:endParaRPr sz="2600" dirty="0">
              <a:latin typeface="Calibri"/>
              <a:cs typeface="Calibri"/>
            </a:endParaRPr>
          </a:p>
          <a:p>
            <a:pPr marL="353695" marR="231775" indent="-341630">
              <a:lnSpc>
                <a:spcPct val="120000"/>
              </a:lnSpc>
              <a:spcBef>
                <a:spcPts val="625"/>
              </a:spcBef>
              <a:buFont typeface="Arial"/>
              <a:buChar char="•"/>
              <a:tabLst>
                <a:tab pos="353695" algn="l"/>
              </a:tabLst>
            </a:pPr>
            <a:r>
              <a:rPr sz="2600" spc="-10" dirty="0">
                <a:latin typeface="Calibri"/>
                <a:cs typeface="Calibri"/>
              </a:rPr>
              <a:t>Efficient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“Inception”</a:t>
            </a:r>
            <a:r>
              <a:rPr sz="2600" b="1" spc="-6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module</a:t>
            </a:r>
            <a:r>
              <a:rPr sz="2600" b="1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strayed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from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general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approach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simply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stacking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conv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pooling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layers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top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other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a </a:t>
            </a:r>
            <a:r>
              <a:rPr sz="2600" dirty="0">
                <a:latin typeface="Calibri"/>
                <a:cs typeface="Calibri"/>
              </a:rPr>
              <a:t>sequential</a:t>
            </a:r>
            <a:r>
              <a:rPr sz="2600" spc="-1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structure</a:t>
            </a:r>
            <a:endParaRPr sz="2600" dirty="0">
              <a:latin typeface="Calibri"/>
              <a:cs typeface="Calibri"/>
            </a:endParaRPr>
          </a:p>
          <a:p>
            <a:pPr marL="353695" indent="-340995">
              <a:spcBef>
                <a:spcPts val="1245"/>
              </a:spcBef>
              <a:buFont typeface="Arial"/>
              <a:buChar char="•"/>
              <a:tabLst>
                <a:tab pos="353695" algn="l"/>
              </a:tabLst>
            </a:pPr>
            <a:r>
              <a:rPr sz="2600" dirty="0">
                <a:latin typeface="Calibri"/>
                <a:cs typeface="Calibri"/>
              </a:rPr>
              <a:t>No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FC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layers</a:t>
            </a:r>
            <a:endParaRPr sz="2600" dirty="0">
              <a:latin typeface="Calibri"/>
              <a:cs typeface="Calibri"/>
            </a:endParaRPr>
          </a:p>
          <a:p>
            <a:pPr marL="353695" indent="-340995">
              <a:spcBef>
                <a:spcPts val="1250"/>
              </a:spcBef>
              <a:buFont typeface="Arial"/>
              <a:buChar char="•"/>
              <a:tabLst>
                <a:tab pos="353695" algn="l"/>
              </a:tabLst>
            </a:pPr>
            <a:r>
              <a:rPr sz="2600" dirty="0">
                <a:latin typeface="Calibri"/>
                <a:cs typeface="Calibri"/>
              </a:rPr>
              <a:t>Only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5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million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parameters!</a:t>
            </a:r>
            <a:endParaRPr sz="2600" dirty="0">
              <a:latin typeface="Calibri"/>
              <a:cs typeface="Calibri"/>
            </a:endParaRPr>
          </a:p>
          <a:p>
            <a:pPr marL="353695" marR="499745" indent="-341630">
              <a:lnSpc>
                <a:spcPct val="120000"/>
              </a:lnSpc>
              <a:spcBef>
                <a:spcPts val="625"/>
              </a:spcBef>
              <a:buFont typeface="Arial"/>
              <a:buChar char="•"/>
              <a:tabLst>
                <a:tab pos="353695" algn="l"/>
              </a:tabLst>
            </a:pPr>
            <a:r>
              <a:rPr sz="2600" dirty="0">
                <a:latin typeface="Calibri"/>
                <a:cs typeface="Calibri"/>
              </a:rPr>
              <a:t>ILSVRC’14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classification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winner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(6.7%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5 </a:t>
            </a:r>
            <a:r>
              <a:rPr sz="2600" spc="-10" dirty="0">
                <a:latin typeface="Calibri"/>
                <a:cs typeface="Calibri"/>
              </a:rPr>
              <a:t>error)</a:t>
            </a:r>
            <a:endParaRPr sz="2600" dirty="0">
              <a:latin typeface="Calibri"/>
              <a:cs typeface="Calibri"/>
            </a:endParaRPr>
          </a:p>
          <a:p>
            <a:pPr>
              <a:spcBef>
                <a:spcPts val="1035"/>
              </a:spcBef>
            </a:pPr>
            <a:endParaRPr sz="2600" dirty="0">
              <a:latin typeface="Calibri"/>
              <a:cs typeface="Calibri"/>
            </a:endParaRPr>
          </a:p>
          <a:p>
            <a:pPr marR="5080" algn="r"/>
            <a:r>
              <a:rPr sz="1800" b="1" dirty="0">
                <a:latin typeface="Calibri"/>
                <a:cs typeface="Calibri"/>
              </a:rPr>
              <a:t>[Szegedy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al.,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2014]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42511" y="169881"/>
            <a:ext cx="2014347" cy="6091047"/>
            <a:chOff x="224027" y="224027"/>
            <a:chExt cx="1990725" cy="6181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99" y="277537"/>
              <a:ext cx="1981200" cy="61232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8599" y="228599"/>
              <a:ext cx="1981200" cy="6172200"/>
            </a:xfrm>
            <a:custGeom>
              <a:avLst/>
              <a:gdLst/>
              <a:ahLst/>
              <a:cxnLst/>
              <a:rect l="l" t="t" r="r" b="b"/>
              <a:pathLst>
                <a:path w="1981200" h="6172200">
                  <a:moveTo>
                    <a:pt x="0" y="0"/>
                  </a:moveTo>
                  <a:lnTo>
                    <a:pt x="1981200" y="0"/>
                  </a:lnTo>
                  <a:lnTo>
                    <a:pt x="1981200" y="6172200"/>
                  </a:lnTo>
                  <a:lnTo>
                    <a:pt x="0" y="61722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4077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4FD9D90-7691-99EA-EF65-4929E4A74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333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000000"/>
                </a:solidFill>
              </a:rPr>
              <a:t>GoogleNet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818957" y="1326292"/>
            <a:ext cx="8554085" cy="131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2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b="1" dirty="0">
                <a:latin typeface="Calibri"/>
                <a:cs typeface="Calibri"/>
              </a:rPr>
              <a:t>Inception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module”: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design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local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topology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(network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within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modules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top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343" y="6604668"/>
            <a:ext cx="42297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Slide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taken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0" dirty="0">
                <a:latin typeface="Calibri"/>
                <a:cs typeface="Calibri"/>
              </a:rPr>
              <a:t> Fei-</a:t>
            </a:r>
            <a:r>
              <a:rPr sz="1200" dirty="0">
                <a:latin typeface="Calibri"/>
                <a:cs typeface="Calibri"/>
              </a:rPr>
              <a:t>Fei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Justin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Johnson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Serena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Yeung.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Lecture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9.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3197" y="6483065"/>
            <a:ext cx="2034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[Szegedy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al.,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2014]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1" y="2743200"/>
            <a:ext cx="7162799" cy="3200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39461" y="2667761"/>
            <a:ext cx="2514600" cy="685800"/>
          </a:xfrm>
          <a:prstGeom prst="rect">
            <a:avLst/>
          </a:prstGeom>
          <a:solidFill>
            <a:srgbClr val="5DC8FF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540"/>
              </a:lnSpc>
            </a:pPr>
            <a:r>
              <a:rPr sz="2400" b="1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60"/>
              </a:lnSpc>
            </a:pPr>
            <a:r>
              <a:rPr sz="2400" b="1" spc="-10" dirty="0">
                <a:latin typeface="Calibri"/>
                <a:cs typeface="Calibri"/>
              </a:rPr>
              <a:t>concatenation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7561" y="5334762"/>
            <a:ext cx="2514600" cy="509755"/>
          </a:xfrm>
          <a:prstGeom prst="rect">
            <a:avLst/>
          </a:prstGeom>
          <a:solidFill>
            <a:srgbClr val="5DC8FF"/>
          </a:solidFill>
          <a:ln w="25907">
            <a:solidFill>
              <a:srgbClr val="385D89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365760">
              <a:spcBef>
                <a:spcPts val="1095"/>
              </a:spcBef>
            </a:pPr>
            <a:r>
              <a:rPr sz="2400" b="1" dirty="0">
                <a:latin typeface="Calibri"/>
                <a:cs typeface="Calibri"/>
              </a:rPr>
              <a:t>Previous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0562" y="3658361"/>
            <a:ext cx="1676400" cy="609600"/>
          </a:xfrm>
          <a:prstGeom prst="rect">
            <a:avLst/>
          </a:prstGeom>
          <a:solidFill>
            <a:srgbClr val="FFFF99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1x1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5561" y="3582161"/>
            <a:ext cx="1676400" cy="609600"/>
          </a:xfrm>
          <a:prstGeom prst="rect">
            <a:avLst/>
          </a:prstGeom>
          <a:solidFill>
            <a:srgbClr val="FFFF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3x3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4361" y="3582161"/>
            <a:ext cx="1676400" cy="609600"/>
          </a:xfrm>
          <a:prstGeom prst="rect">
            <a:avLst/>
          </a:prstGeom>
          <a:solidFill>
            <a:srgbClr val="FFFF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5x5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6961" y="3582161"/>
            <a:ext cx="1676400" cy="609600"/>
          </a:xfrm>
          <a:prstGeom prst="rect">
            <a:avLst/>
          </a:prstGeom>
          <a:solidFill>
            <a:srgbClr val="FFFF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1x1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5561" y="4420361"/>
            <a:ext cx="1676400" cy="609600"/>
          </a:xfrm>
          <a:prstGeom prst="rect">
            <a:avLst/>
          </a:prstGeom>
          <a:solidFill>
            <a:srgbClr val="FFFF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1x1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4361" y="4420361"/>
            <a:ext cx="1676400" cy="609600"/>
          </a:xfrm>
          <a:prstGeom prst="rect">
            <a:avLst/>
          </a:prstGeom>
          <a:solidFill>
            <a:srgbClr val="FFFF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5"/>
              </a:lnSpc>
            </a:pPr>
            <a:r>
              <a:rPr sz="2000" b="1" spc="-25" dirty="0">
                <a:latin typeface="Calibri"/>
                <a:cs typeface="Calibri"/>
              </a:rPr>
              <a:t>1x1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convolution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6961" y="4420361"/>
            <a:ext cx="1676400" cy="609600"/>
          </a:xfrm>
          <a:prstGeom prst="rect">
            <a:avLst/>
          </a:prstGeom>
          <a:solidFill>
            <a:srgbClr val="C0E299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8145">
              <a:lnSpc>
                <a:spcPts val="2265"/>
              </a:lnSpc>
            </a:pPr>
            <a:r>
              <a:rPr sz="2000" b="1" dirty="0">
                <a:latin typeface="Calibri"/>
                <a:cs typeface="Calibri"/>
              </a:rPr>
              <a:t>3x3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max</a:t>
            </a:r>
            <a:endParaRPr sz="2000">
              <a:latin typeface="Calibri"/>
              <a:cs typeface="Calibri"/>
            </a:endParaRPr>
          </a:p>
          <a:p>
            <a:pPr marL="439420"/>
            <a:r>
              <a:rPr sz="2000" b="1" spc="-10" dirty="0">
                <a:latin typeface="Calibri"/>
                <a:cs typeface="Calibri"/>
              </a:rPr>
              <a:t>pooling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12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 err="1"/>
              <a:t>UNet</a:t>
            </a:r>
            <a:r>
              <a:rPr lang="en-US" spc="-10" dirty="0"/>
              <a:t> Family</a:t>
            </a:r>
            <a:endParaRPr spc="-1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BCEF755-A5CA-D220-2EA9-3ECD9CB8B254}"/>
              </a:ext>
            </a:extLst>
          </p:cNvPr>
          <p:cNvSpPr txBox="1"/>
          <p:nvPr/>
        </p:nvSpPr>
        <p:spPr>
          <a:xfrm>
            <a:off x="1535647" y="1131805"/>
            <a:ext cx="10494427" cy="1249701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353695" indent="-340995">
              <a:buFont typeface="Arial"/>
              <a:buChar char="•"/>
              <a:tabLst>
                <a:tab pos="353695" algn="l"/>
              </a:tabLst>
            </a:pPr>
            <a:r>
              <a:rPr lang="en-US" sz="2600" dirty="0">
                <a:latin typeface="Calibri"/>
                <a:cs typeface="Calibri"/>
              </a:rPr>
              <a:t>Well established and useful architecture</a:t>
            </a:r>
          </a:p>
          <a:p>
            <a:pPr marL="353695" indent="-340995">
              <a:buFont typeface="Arial"/>
              <a:buChar char="•"/>
              <a:tabLst>
                <a:tab pos="353695" algn="l"/>
              </a:tabLst>
            </a:pPr>
            <a:r>
              <a:rPr lang="en-US" sz="2600" dirty="0">
                <a:latin typeface="Calibri"/>
                <a:cs typeface="Calibri"/>
              </a:rPr>
              <a:t>Can use any feature extractor “head”, and outputs classifications per pixel</a:t>
            </a:r>
          </a:p>
          <a:p>
            <a:pPr marL="353695" indent="-340995">
              <a:buFont typeface="Arial"/>
              <a:buChar char="•"/>
              <a:tabLst>
                <a:tab pos="353695" algn="l"/>
              </a:tabLst>
            </a:pPr>
            <a:endParaRPr sz="1800" dirty="0">
              <a:latin typeface="Calibri"/>
              <a:cs typeface="Calibri"/>
            </a:endParaRPr>
          </a:p>
        </p:txBody>
      </p:sp>
      <p:pic>
        <p:nvPicPr>
          <p:cNvPr id="6" name="Google Shape;222;p22">
            <a:extLst>
              <a:ext uri="{FF2B5EF4-FFF2-40B4-BE49-F238E27FC236}">
                <a16:creationId xmlns:a16="http://schemas.microsoft.com/office/drawing/2014/main" id="{DBF8B007-B79E-7327-2B71-DD9092CAE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8593"/>
          <a:stretch/>
        </p:blipFill>
        <p:spPr>
          <a:xfrm>
            <a:off x="959587" y="2203202"/>
            <a:ext cx="10272826" cy="41046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698B0-EC45-C2BF-4B32-C97F04E6F4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1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/>
              <a:t>Outline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0611" y="1247661"/>
            <a:ext cx="9155455" cy="49763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Part 1</a:t>
            </a:r>
          </a:p>
          <a:p>
            <a:pPr marL="469900" indent="-4572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Classical machine vision foundations</a:t>
            </a:r>
          </a:p>
          <a:p>
            <a:pPr marL="469900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Convolutional</a:t>
            </a:r>
            <a:r>
              <a:rPr lang="en-US" sz="3200" spc="-100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Neural</a:t>
            </a:r>
            <a:r>
              <a:rPr lang="en-US" sz="3200" spc="-95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Networks</a:t>
            </a:r>
            <a:r>
              <a:rPr lang="en-US" sz="3200" spc="-125" dirty="0">
                <a:latin typeface="Calibri"/>
                <a:cs typeface="Calibri"/>
              </a:rPr>
              <a:t> </a:t>
            </a:r>
            <a:r>
              <a:rPr lang="en-US" sz="3200" spc="-10" dirty="0">
                <a:latin typeface="Calibri"/>
                <a:cs typeface="Calibri"/>
              </a:rPr>
              <a:t>(CNN) Foundations</a:t>
            </a:r>
            <a:endParaRPr lang="en-US" sz="3200" dirty="0">
              <a:latin typeface="Calibri"/>
              <a:cs typeface="Calibri"/>
            </a:endParaRPr>
          </a:p>
          <a:p>
            <a:pPr marL="469900" indent="-4572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CNN Architectures</a:t>
            </a:r>
          </a:p>
          <a:p>
            <a:pPr marL="12700">
              <a:spcBef>
                <a:spcPts val="105"/>
              </a:spcBef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Part 2</a:t>
            </a:r>
          </a:p>
          <a:p>
            <a:pPr marL="469900" lvl="8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b="1" spc="-25" dirty="0">
                <a:latin typeface="Calibri"/>
                <a:cs typeface="Calibri"/>
              </a:rPr>
              <a:t>Training</a:t>
            </a:r>
            <a:r>
              <a:rPr lang="en-US" sz="3200" b="1" spc="-125" dirty="0">
                <a:latin typeface="Calibri"/>
                <a:cs typeface="Calibri"/>
              </a:rPr>
              <a:t> </a:t>
            </a:r>
            <a:r>
              <a:rPr lang="en-US" sz="3200" b="1" spc="-25" dirty="0">
                <a:latin typeface="Calibri"/>
                <a:cs typeface="Calibri"/>
              </a:rPr>
              <a:t>CNNs</a:t>
            </a:r>
            <a:endParaRPr lang="en-US" sz="3200" b="1" dirty="0">
              <a:latin typeface="Calibri"/>
              <a:cs typeface="Calibri"/>
            </a:endParaRPr>
          </a:p>
          <a:p>
            <a:pPr marL="469900" lvl="7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b="1" spc="-10" dirty="0">
                <a:latin typeface="Calibri"/>
                <a:cs typeface="Calibri"/>
              </a:rPr>
              <a:t>Understanding</a:t>
            </a:r>
            <a:r>
              <a:rPr lang="en-US" sz="3200" b="1" spc="-100" dirty="0">
                <a:latin typeface="Calibri"/>
                <a:cs typeface="Calibri"/>
              </a:rPr>
              <a:t> </a:t>
            </a:r>
            <a:r>
              <a:rPr lang="en-US" sz="3200" b="1" dirty="0">
                <a:latin typeface="Calibri"/>
                <a:cs typeface="Calibri"/>
              </a:rPr>
              <a:t>and</a:t>
            </a:r>
            <a:r>
              <a:rPr lang="en-US" sz="3200" b="1" spc="-100" dirty="0">
                <a:latin typeface="Calibri"/>
                <a:cs typeface="Calibri"/>
              </a:rPr>
              <a:t> </a:t>
            </a:r>
            <a:r>
              <a:rPr lang="en-US" sz="3200" b="1" dirty="0">
                <a:latin typeface="Calibri"/>
                <a:cs typeface="Calibri"/>
              </a:rPr>
              <a:t>Visualizing</a:t>
            </a:r>
            <a:r>
              <a:rPr lang="en-US" sz="3200" b="1" spc="-70" dirty="0">
                <a:latin typeface="Calibri"/>
                <a:cs typeface="Calibri"/>
              </a:rPr>
              <a:t> </a:t>
            </a:r>
            <a:r>
              <a:rPr lang="en-US" sz="3200" b="1" spc="-25" dirty="0">
                <a:latin typeface="Calibri"/>
                <a:cs typeface="Calibri"/>
              </a:rPr>
              <a:t>CNNs</a:t>
            </a:r>
          </a:p>
          <a:p>
            <a:pPr marL="12700" lvl="7">
              <a:tabLst>
                <a:tab pos="354965" algn="l"/>
              </a:tabLst>
            </a:pPr>
            <a:r>
              <a:rPr lang="en-US" sz="3200" spc="-25" dirty="0">
                <a:latin typeface="Calibri"/>
                <a:cs typeface="Calibri"/>
              </a:rPr>
              <a:t>Part 3</a:t>
            </a:r>
          </a:p>
          <a:p>
            <a:pPr marL="469900" lvl="7" indent="-457200"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3200" spc="-10" dirty="0">
                <a:latin typeface="Calibri"/>
                <a:cs typeface="Calibri"/>
              </a:rPr>
              <a:t>Applications</a:t>
            </a:r>
            <a:endParaRPr lang="en-US" sz="3200" dirty="0">
              <a:latin typeface="Calibri"/>
              <a:cs typeface="Calibri"/>
            </a:endParaRPr>
          </a:p>
          <a:p>
            <a:pPr marL="12700" lvl="7">
              <a:tabLst>
                <a:tab pos="354965" algn="l"/>
              </a:tabLst>
            </a:pP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1B4E1-32C2-3B6E-965C-BE15B2BA3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18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7604"/>
            <a:ext cx="100584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Training</a:t>
            </a:r>
            <a:r>
              <a:rPr spc="-150" dirty="0"/>
              <a:t> </a:t>
            </a:r>
            <a:r>
              <a:rPr dirty="0"/>
              <a:t>Neural</a:t>
            </a:r>
            <a:r>
              <a:rPr spc="-135" dirty="0"/>
              <a:t> </a:t>
            </a:r>
            <a:r>
              <a:rPr spc="-10" dirty="0"/>
              <a:t>Networks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997965"/>
            <a:ext cx="8028305" cy="49994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We have architectures!</a:t>
            </a:r>
          </a:p>
          <a:p>
            <a:pPr marL="355600" marR="5080" lvl="1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How do we train them?</a:t>
            </a:r>
          </a:p>
          <a:p>
            <a:pPr marL="12700" marR="5080" lvl="1">
              <a:tabLst>
                <a:tab pos="355600" algn="l"/>
              </a:tabLst>
            </a:pPr>
            <a:endParaRPr lang="en-US" sz="2800" spc="-10" dirty="0">
              <a:latin typeface="Calibri"/>
              <a:cs typeface="Calibri"/>
            </a:endParaRPr>
          </a:p>
          <a:p>
            <a:pPr marL="355600" marR="5080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Training (&amp; Testing) Workflow</a:t>
            </a:r>
          </a:p>
          <a:p>
            <a:pPr marL="355600" marR="5080" indent="-342900">
              <a:buFont typeface="Arial"/>
              <a:buChar char="•"/>
              <a:tabLst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Backpropagation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stochastic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gradient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momentum</a:t>
            </a:r>
            <a:endParaRPr sz="2800" dirty="0">
              <a:latin typeface="Calibri"/>
              <a:cs typeface="Calibri"/>
            </a:endParaRPr>
          </a:p>
          <a:p>
            <a:pPr marL="755015" lvl="1" indent="-285115">
              <a:buFont typeface="Arial"/>
              <a:buChar char="–"/>
              <a:tabLst>
                <a:tab pos="755015" algn="l"/>
              </a:tabLst>
            </a:pPr>
            <a:r>
              <a:rPr sz="20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Neural</a:t>
            </a:r>
            <a:r>
              <a:rPr sz="2000" u="sng" spc="-6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Networks:</a:t>
            </a:r>
            <a:r>
              <a:rPr sz="2000" u="sng" spc="-8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Tricks</a:t>
            </a:r>
            <a:r>
              <a:rPr sz="2000" u="sng" spc="-7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of</a:t>
            </a:r>
            <a:r>
              <a:rPr sz="2000" u="sng" spc="-6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the</a:t>
            </a:r>
            <a:r>
              <a:rPr sz="2000" u="sng" spc="-6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Trade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Dropout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Data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augmentation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Batch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normalization</a:t>
            </a:r>
            <a:endParaRPr sz="280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Initialization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buFont typeface="Arial"/>
              <a:buChar char="–"/>
              <a:tabLst>
                <a:tab pos="755650" algn="l"/>
              </a:tabLst>
            </a:pPr>
            <a:r>
              <a:rPr sz="2400" spc="-35" dirty="0">
                <a:latin typeface="Calibri"/>
                <a:cs typeface="Calibri"/>
              </a:rPr>
              <a:t>Transfer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787CB-C039-1C58-6B99-DC2BA75A72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0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E0F0D1-499C-4309-887B-740BD40C6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229160"/>
            <a:ext cx="10058400" cy="702756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sz="4400" spc="-16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computers</a:t>
            </a:r>
            <a:r>
              <a:rPr sz="4400" spc="-15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‘see’:</a:t>
            </a:r>
            <a:r>
              <a:rPr sz="4400" spc="-12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sz="4400" spc="-14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sz="4400" spc="-14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endParaRPr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1250823"/>
            <a:ext cx="2602992" cy="3255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681" y="1250823"/>
            <a:ext cx="2592323" cy="32491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401" y="1247776"/>
            <a:ext cx="2589275" cy="32583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3644" y="890556"/>
            <a:ext cx="7910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31465" algn="l"/>
                <a:tab pos="5502910" algn="l"/>
              </a:tabLst>
            </a:pP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sz="18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18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sz="18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18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sz="1800" spc="-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sz="18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8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sz="18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"sees"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17634" y="1830648"/>
            <a:ext cx="184666" cy="240792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spcBef>
                <a:spcPts val="15"/>
              </a:spcBef>
            </a:pPr>
            <a:r>
              <a:rPr sz="1200" spc="-20" dirty="0">
                <a:latin typeface="Gill Sans MT"/>
                <a:cs typeface="Gill Sans MT"/>
              </a:rPr>
              <a:t>Levin</a:t>
            </a:r>
            <a:r>
              <a:rPr sz="1200" spc="-60" dirty="0">
                <a:latin typeface="Gill Sans MT"/>
                <a:cs typeface="Gill Sans MT"/>
              </a:rPr>
              <a:t> </a:t>
            </a:r>
            <a:r>
              <a:rPr sz="1200" i="1" spc="-10" dirty="0">
                <a:latin typeface="Gill Sans MT"/>
                <a:cs typeface="Gill Sans MT"/>
              </a:rPr>
              <a:t>Image</a:t>
            </a:r>
            <a:r>
              <a:rPr sz="1200" i="1" spc="-35" dirty="0">
                <a:latin typeface="Gill Sans MT"/>
                <a:cs typeface="Gill Sans MT"/>
              </a:rPr>
              <a:t> </a:t>
            </a:r>
            <a:r>
              <a:rPr sz="1200" i="1" spc="-10" dirty="0">
                <a:latin typeface="Gill Sans MT"/>
                <a:cs typeface="Gill Sans MT"/>
              </a:rPr>
              <a:t>Processing </a:t>
            </a:r>
            <a:r>
              <a:rPr sz="1200" i="1" dirty="0">
                <a:latin typeface="Gill Sans MT"/>
                <a:cs typeface="Gill Sans MT"/>
              </a:rPr>
              <a:t>&amp;</a:t>
            </a:r>
            <a:r>
              <a:rPr sz="1200" i="1" spc="-80" dirty="0">
                <a:latin typeface="Gill Sans MT"/>
                <a:cs typeface="Gill Sans MT"/>
              </a:rPr>
              <a:t> </a:t>
            </a:r>
            <a:r>
              <a:rPr sz="1200" i="1" spc="-20" dirty="0">
                <a:latin typeface="Gill Sans MT"/>
                <a:cs typeface="Gill Sans MT"/>
              </a:rPr>
              <a:t>Computer</a:t>
            </a:r>
            <a:r>
              <a:rPr sz="1200" i="1" spc="-145" dirty="0">
                <a:latin typeface="Gill Sans MT"/>
                <a:cs typeface="Gill Sans MT"/>
              </a:rPr>
              <a:t> </a:t>
            </a:r>
            <a:r>
              <a:rPr sz="1200" i="1" spc="-10" dirty="0">
                <a:latin typeface="Gill Sans MT"/>
                <a:cs typeface="Gill Sans MT"/>
              </a:rPr>
              <a:t>Vision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3877" y="5036260"/>
            <a:ext cx="8564245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4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sz="18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55" dirty="0"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sz="18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8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45" dirty="0"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sz="1800" spc="-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numbers</a:t>
            </a:r>
            <a:r>
              <a:rPr sz="18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55" dirty="0">
                <a:latin typeface="Calibri" panose="020F0502020204030204" pitchFamily="34" charset="0"/>
                <a:cs typeface="Calibri" panose="020F0502020204030204" pitchFamily="34" charset="0"/>
              </a:rPr>
              <a:t>[0,255].</a:t>
            </a:r>
            <a:r>
              <a:rPr sz="1800" spc="-3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i.e.,</a:t>
            </a:r>
            <a:r>
              <a:rPr sz="1800" spc="-3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1080x1080x3</a:t>
            </a:r>
            <a:r>
              <a:rPr sz="18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800" spc="-1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sz="18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40" dirty="0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sz="1800" spc="-1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image.</a:t>
            </a:r>
            <a:endParaRPr lang="en-US" sz="18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0195" indent="-285750"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en-US"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Question:</a:t>
            </a:r>
            <a:r>
              <a:rPr lang="en-US" sz="1800" spc="-2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sz="18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Lincoln?</a:t>
            </a:r>
            <a:r>
              <a:rPr lang="en-US" sz="1800" spc="-3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Washington?</a:t>
            </a:r>
            <a:r>
              <a:rPr lang="en-US"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Jefferson?</a:t>
            </a:r>
            <a:r>
              <a:rPr lang="en-US"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 Obama?</a:t>
            </a:r>
          </a:p>
          <a:p>
            <a:pPr marL="29083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MLPs/NNs allow the computer to perceive not just numbers, but features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11629" y="4524611"/>
            <a:ext cx="49606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55265" algn="l"/>
              </a:tabLst>
            </a:pP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sz="18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sz="18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sz="18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sz="18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17944" y="4529184"/>
            <a:ext cx="2385695" cy="5695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71145">
              <a:lnSpc>
                <a:spcPts val="2120"/>
              </a:lnSpc>
              <a:spcBef>
                <a:spcPts val="200"/>
              </a:spcBef>
            </a:pPr>
            <a:r>
              <a:rPr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  <a:r>
              <a:rPr sz="18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intensity</a:t>
            </a:r>
            <a:r>
              <a:rPr sz="18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values </a:t>
            </a:r>
            <a:r>
              <a:rPr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(“pix-</a:t>
            </a:r>
            <a:r>
              <a:rPr sz="1800" spc="-45" dirty="0">
                <a:latin typeface="Calibri" panose="020F0502020204030204" pitchFamily="34" charset="0"/>
                <a:cs typeface="Calibri" panose="020F0502020204030204" pitchFamily="34" charset="0"/>
              </a:rPr>
              <a:t>el”=picture-</a:t>
            </a:r>
            <a:r>
              <a:rPr sz="1800" spc="-25" dirty="0">
                <a:latin typeface="Calibri" panose="020F0502020204030204" pitchFamily="34" charset="0"/>
                <a:cs typeface="Calibri" panose="020F0502020204030204" pitchFamily="34" charset="0"/>
              </a:rPr>
              <a:t>element)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08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 </a:t>
            </a:r>
            <a:r>
              <a:rPr spc="-25" dirty="0"/>
              <a:t>Training</a:t>
            </a:r>
            <a:r>
              <a:rPr spc="-120" dirty="0"/>
              <a:t> </a:t>
            </a:r>
            <a:r>
              <a:rPr lang="en-US" spc="-20" dirty="0"/>
              <a:t>Workflow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6783261" y="1440117"/>
            <a:ext cx="1626235" cy="864235"/>
            <a:chOff x="5259260" y="1440116"/>
            <a:chExt cx="1626235" cy="864235"/>
          </a:xfrm>
        </p:grpSpPr>
        <p:sp>
          <p:nvSpPr>
            <p:cNvPr id="4" name="object 4"/>
            <p:cNvSpPr/>
            <p:nvPr/>
          </p:nvSpPr>
          <p:spPr>
            <a:xfrm>
              <a:off x="5272277" y="1453133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14605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79"/>
                  </a:lnTo>
                  <a:lnTo>
                    <a:pt x="26936" y="781031"/>
                  </a:lnTo>
                  <a:lnTo>
                    <a:pt x="57168" y="811263"/>
                  </a:lnTo>
                  <a:lnTo>
                    <a:pt x="95520" y="831083"/>
                  </a:lnTo>
                  <a:lnTo>
                    <a:pt x="139700" y="838200"/>
                  </a:lnTo>
                  <a:lnTo>
                    <a:pt x="1460500" y="838200"/>
                  </a:lnTo>
                  <a:lnTo>
                    <a:pt x="1504679" y="831083"/>
                  </a:lnTo>
                  <a:lnTo>
                    <a:pt x="1543031" y="811263"/>
                  </a:lnTo>
                  <a:lnTo>
                    <a:pt x="1573263" y="781031"/>
                  </a:lnTo>
                  <a:lnTo>
                    <a:pt x="1593083" y="742679"/>
                  </a:lnTo>
                  <a:lnTo>
                    <a:pt x="1600200" y="698500"/>
                  </a:lnTo>
                  <a:lnTo>
                    <a:pt x="1600200" y="139700"/>
                  </a:lnTo>
                  <a:lnTo>
                    <a:pt x="1593083" y="95520"/>
                  </a:lnTo>
                  <a:lnTo>
                    <a:pt x="1573263" y="57168"/>
                  </a:lnTo>
                  <a:lnTo>
                    <a:pt x="1543031" y="26936"/>
                  </a:lnTo>
                  <a:lnTo>
                    <a:pt x="1504679" y="7116"/>
                  </a:lnTo>
                  <a:lnTo>
                    <a:pt x="14605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2277" y="1453133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460500" y="0"/>
                  </a:lnTo>
                  <a:lnTo>
                    <a:pt x="1504679" y="7116"/>
                  </a:lnTo>
                  <a:lnTo>
                    <a:pt x="1543031" y="26936"/>
                  </a:lnTo>
                  <a:lnTo>
                    <a:pt x="1573263" y="57168"/>
                  </a:lnTo>
                  <a:lnTo>
                    <a:pt x="1593083" y="95520"/>
                  </a:lnTo>
                  <a:lnTo>
                    <a:pt x="1600200" y="139700"/>
                  </a:lnTo>
                  <a:lnTo>
                    <a:pt x="1600200" y="698500"/>
                  </a:lnTo>
                  <a:lnTo>
                    <a:pt x="1593083" y="742679"/>
                  </a:lnTo>
                  <a:lnTo>
                    <a:pt x="1573263" y="781031"/>
                  </a:lnTo>
                  <a:lnTo>
                    <a:pt x="1543031" y="811263"/>
                  </a:lnTo>
                  <a:lnTo>
                    <a:pt x="1504679" y="831083"/>
                  </a:lnTo>
                  <a:lnTo>
                    <a:pt x="14605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711" y="1473835"/>
            <a:ext cx="10058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02235"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Training </a:t>
            </a:r>
            <a:r>
              <a:rPr sz="2400" spc="-10" dirty="0">
                <a:latin typeface="Calibri"/>
                <a:cs typeface="Calibri"/>
              </a:rPr>
              <a:t>Labels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5941" y="2264664"/>
            <a:ext cx="1839595" cy="1885314"/>
            <a:chOff x="281940" y="2264664"/>
            <a:chExt cx="1839595" cy="188531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2264664"/>
              <a:ext cx="1196340" cy="880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3329940"/>
              <a:ext cx="1118616" cy="819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104" y="2798064"/>
              <a:ext cx="1289304" cy="10759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44" y="2493264"/>
              <a:ext cx="1168908" cy="11140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74571" y="1478408"/>
            <a:ext cx="1114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spcBef>
                <a:spcPts val="100"/>
              </a:spcBef>
            </a:pPr>
            <a:r>
              <a:rPr sz="2400" spc="-25" dirty="0"/>
              <a:t>Training </a:t>
            </a:r>
            <a:r>
              <a:rPr sz="2400" spc="-10" dirty="0"/>
              <a:t>Images</a:t>
            </a:r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1587945" y="1470597"/>
            <a:ext cx="6821805" cy="2845435"/>
            <a:chOff x="63944" y="1470596"/>
            <a:chExt cx="6821805" cy="2845435"/>
          </a:xfrm>
        </p:grpSpPr>
        <p:sp>
          <p:nvSpPr>
            <p:cNvPr id="14" name="object 14"/>
            <p:cNvSpPr/>
            <p:nvPr/>
          </p:nvSpPr>
          <p:spPr>
            <a:xfrm>
              <a:off x="76961" y="1483613"/>
              <a:ext cx="2200910" cy="2819400"/>
            </a:xfrm>
            <a:custGeom>
              <a:avLst/>
              <a:gdLst/>
              <a:ahLst/>
              <a:cxnLst/>
              <a:rect l="l" t="t" r="r" b="b"/>
              <a:pathLst>
                <a:path w="2200910" h="2819400">
                  <a:moveTo>
                    <a:pt x="0" y="366775"/>
                  </a:moveTo>
                  <a:lnTo>
                    <a:pt x="2857" y="320768"/>
                  </a:lnTo>
                  <a:lnTo>
                    <a:pt x="11201" y="276466"/>
                  </a:lnTo>
                  <a:lnTo>
                    <a:pt x="24688" y="234212"/>
                  </a:lnTo>
                  <a:lnTo>
                    <a:pt x="42973" y="194352"/>
                  </a:lnTo>
                  <a:lnTo>
                    <a:pt x="65714" y="157228"/>
                  </a:lnTo>
                  <a:lnTo>
                    <a:pt x="92567" y="123185"/>
                  </a:lnTo>
                  <a:lnTo>
                    <a:pt x="123187" y="92565"/>
                  </a:lnTo>
                  <a:lnTo>
                    <a:pt x="157231" y="65713"/>
                  </a:lnTo>
                  <a:lnTo>
                    <a:pt x="194356" y="42973"/>
                  </a:lnTo>
                  <a:lnTo>
                    <a:pt x="234218" y="24688"/>
                  </a:lnTo>
                  <a:lnTo>
                    <a:pt x="276473" y="11201"/>
                  </a:lnTo>
                  <a:lnTo>
                    <a:pt x="320778" y="2857"/>
                  </a:lnTo>
                  <a:lnTo>
                    <a:pt x="366788" y="0"/>
                  </a:lnTo>
                  <a:lnTo>
                    <a:pt x="1833880" y="0"/>
                  </a:lnTo>
                  <a:lnTo>
                    <a:pt x="1879887" y="2857"/>
                  </a:lnTo>
                  <a:lnTo>
                    <a:pt x="1924189" y="11201"/>
                  </a:lnTo>
                  <a:lnTo>
                    <a:pt x="1966443" y="24688"/>
                  </a:lnTo>
                  <a:lnTo>
                    <a:pt x="2006303" y="42973"/>
                  </a:lnTo>
                  <a:lnTo>
                    <a:pt x="2043427" y="65713"/>
                  </a:lnTo>
                  <a:lnTo>
                    <a:pt x="2077470" y="92565"/>
                  </a:lnTo>
                  <a:lnTo>
                    <a:pt x="2108090" y="123185"/>
                  </a:lnTo>
                  <a:lnTo>
                    <a:pt x="2134942" y="157228"/>
                  </a:lnTo>
                  <a:lnTo>
                    <a:pt x="2157682" y="194352"/>
                  </a:lnTo>
                  <a:lnTo>
                    <a:pt x="2175967" y="234212"/>
                  </a:lnTo>
                  <a:lnTo>
                    <a:pt x="2189454" y="276466"/>
                  </a:lnTo>
                  <a:lnTo>
                    <a:pt x="2197798" y="320768"/>
                  </a:lnTo>
                  <a:lnTo>
                    <a:pt x="2200656" y="366775"/>
                  </a:lnTo>
                  <a:lnTo>
                    <a:pt x="2200656" y="2452624"/>
                  </a:lnTo>
                  <a:lnTo>
                    <a:pt x="2197798" y="2498631"/>
                  </a:lnTo>
                  <a:lnTo>
                    <a:pt x="2189454" y="2542933"/>
                  </a:lnTo>
                  <a:lnTo>
                    <a:pt x="2175967" y="2585187"/>
                  </a:lnTo>
                  <a:lnTo>
                    <a:pt x="2157682" y="2625047"/>
                  </a:lnTo>
                  <a:lnTo>
                    <a:pt x="2134942" y="2662171"/>
                  </a:lnTo>
                  <a:lnTo>
                    <a:pt x="2108090" y="2696214"/>
                  </a:lnTo>
                  <a:lnTo>
                    <a:pt x="2077470" y="2726834"/>
                  </a:lnTo>
                  <a:lnTo>
                    <a:pt x="2043427" y="2753686"/>
                  </a:lnTo>
                  <a:lnTo>
                    <a:pt x="2006303" y="2776426"/>
                  </a:lnTo>
                  <a:lnTo>
                    <a:pt x="1966443" y="2794711"/>
                  </a:lnTo>
                  <a:lnTo>
                    <a:pt x="1924189" y="2808198"/>
                  </a:lnTo>
                  <a:lnTo>
                    <a:pt x="1879887" y="2816542"/>
                  </a:lnTo>
                  <a:lnTo>
                    <a:pt x="1833880" y="2819400"/>
                  </a:lnTo>
                  <a:lnTo>
                    <a:pt x="366788" y="2819400"/>
                  </a:lnTo>
                  <a:lnTo>
                    <a:pt x="320778" y="2816542"/>
                  </a:lnTo>
                  <a:lnTo>
                    <a:pt x="276473" y="2808198"/>
                  </a:lnTo>
                  <a:lnTo>
                    <a:pt x="234218" y="2794711"/>
                  </a:lnTo>
                  <a:lnTo>
                    <a:pt x="194356" y="2776426"/>
                  </a:lnTo>
                  <a:lnTo>
                    <a:pt x="157231" y="2753686"/>
                  </a:lnTo>
                  <a:lnTo>
                    <a:pt x="123187" y="2726834"/>
                  </a:lnTo>
                  <a:lnTo>
                    <a:pt x="92567" y="2696214"/>
                  </a:lnTo>
                  <a:lnTo>
                    <a:pt x="65714" y="2662171"/>
                  </a:lnTo>
                  <a:lnTo>
                    <a:pt x="42973" y="2625047"/>
                  </a:lnTo>
                  <a:lnTo>
                    <a:pt x="24688" y="2585187"/>
                  </a:lnTo>
                  <a:lnTo>
                    <a:pt x="11201" y="2542933"/>
                  </a:lnTo>
                  <a:lnTo>
                    <a:pt x="2857" y="2498631"/>
                  </a:lnTo>
                  <a:lnTo>
                    <a:pt x="0" y="2452624"/>
                  </a:lnTo>
                  <a:lnTo>
                    <a:pt x="0" y="366775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72278" y="2774441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1447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447800" y="914400"/>
                  </a:lnTo>
                  <a:lnTo>
                    <a:pt x="1495982" y="906633"/>
                  </a:lnTo>
                  <a:lnTo>
                    <a:pt x="1537819" y="885005"/>
                  </a:lnTo>
                  <a:lnTo>
                    <a:pt x="1570805" y="852019"/>
                  </a:lnTo>
                  <a:lnTo>
                    <a:pt x="1592433" y="810182"/>
                  </a:lnTo>
                  <a:lnTo>
                    <a:pt x="1600200" y="762000"/>
                  </a:lnTo>
                  <a:lnTo>
                    <a:pt x="1600200" y="152400"/>
                  </a:lnTo>
                  <a:lnTo>
                    <a:pt x="1592433" y="104217"/>
                  </a:lnTo>
                  <a:lnTo>
                    <a:pt x="1570805" y="62380"/>
                  </a:lnTo>
                  <a:lnTo>
                    <a:pt x="1537819" y="29394"/>
                  </a:lnTo>
                  <a:lnTo>
                    <a:pt x="1495982" y="7766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2278" y="2774441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47800" y="0"/>
                  </a:lnTo>
                  <a:lnTo>
                    <a:pt x="1495982" y="7766"/>
                  </a:lnTo>
                  <a:lnTo>
                    <a:pt x="1537819" y="29394"/>
                  </a:lnTo>
                  <a:lnTo>
                    <a:pt x="1570805" y="62380"/>
                  </a:lnTo>
                  <a:lnTo>
                    <a:pt x="1592433" y="104217"/>
                  </a:lnTo>
                  <a:lnTo>
                    <a:pt x="1600200" y="152400"/>
                  </a:lnTo>
                  <a:lnTo>
                    <a:pt x="1600200" y="762000"/>
                  </a:lnTo>
                  <a:lnTo>
                    <a:pt x="1592433" y="810182"/>
                  </a:lnTo>
                  <a:lnTo>
                    <a:pt x="1570805" y="852019"/>
                  </a:lnTo>
                  <a:lnTo>
                    <a:pt x="1537819" y="885005"/>
                  </a:lnTo>
                  <a:lnTo>
                    <a:pt x="1495982" y="906633"/>
                  </a:lnTo>
                  <a:lnTo>
                    <a:pt x="1447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9070" y="2833242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Classifier 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9146" y="1572260"/>
            <a:ext cx="14801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0" dirty="0"/>
              <a:t>Training</a:t>
            </a:r>
            <a:endParaRPr sz="3200"/>
          </a:p>
        </p:txBody>
      </p:sp>
      <p:grpSp>
        <p:nvGrpSpPr>
          <p:cNvPr id="19" name="object 19"/>
          <p:cNvGrpSpPr/>
          <p:nvPr/>
        </p:nvGrpSpPr>
        <p:grpSpPr>
          <a:xfrm>
            <a:off x="4445445" y="2761425"/>
            <a:ext cx="1778635" cy="940435"/>
            <a:chOff x="2921444" y="2761424"/>
            <a:chExt cx="1778635" cy="940435"/>
          </a:xfrm>
        </p:grpSpPr>
        <p:sp>
          <p:nvSpPr>
            <p:cNvPr id="20" name="object 20"/>
            <p:cNvSpPr/>
            <p:nvPr/>
          </p:nvSpPr>
          <p:spPr>
            <a:xfrm>
              <a:off x="2934462" y="277444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2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600200" y="914400"/>
                  </a:lnTo>
                  <a:lnTo>
                    <a:pt x="1648382" y="906633"/>
                  </a:lnTo>
                  <a:lnTo>
                    <a:pt x="1690219" y="885005"/>
                  </a:lnTo>
                  <a:lnTo>
                    <a:pt x="1723205" y="852019"/>
                  </a:lnTo>
                  <a:lnTo>
                    <a:pt x="1744833" y="810182"/>
                  </a:lnTo>
                  <a:lnTo>
                    <a:pt x="1752600" y="762000"/>
                  </a:lnTo>
                  <a:lnTo>
                    <a:pt x="1752600" y="152400"/>
                  </a:lnTo>
                  <a:lnTo>
                    <a:pt x="1744833" y="104217"/>
                  </a:lnTo>
                  <a:lnTo>
                    <a:pt x="1723205" y="62380"/>
                  </a:lnTo>
                  <a:lnTo>
                    <a:pt x="1690219" y="29394"/>
                  </a:lnTo>
                  <a:lnTo>
                    <a:pt x="1648382" y="7766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34462" y="277444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600200" y="0"/>
                  </a:lnTo>
                  <a:lnTo>
                    <a:pt x="1648382" y="7766"/>
                  </a:lnTo>
                  <a:lnTo>
                    <a:pt x="1690219" y="29394"/>
                  </a:lnTo>
                  <a:lnTo>
                    <a:pt x="1723205" y="62380"/>
                  </a:lnTo>
                  <a:lnTo>
                    <a:pt x="1744833" y="104217"/>
                  </a:lnTo>
                  <a:lnTo>
                    <a:pt x="1752600" y="152400"/>
                  </a:lnTo>
                  <a:lnTo>
                    <a:pt x="1752600" y="762000"/>
                  </a:lnTo>
                  <a:lnTo>
                    <a:pt x="1744833" y="810182"/>
                  </a:lnTo>
                  <a:lnTo>
                    <a:pt x="1723205" y="852019"/>
                  </a:lnTo>
                  <a:lnTo>
                    <a:pt x="1690219" y="885005"/>
                  </a:lnTo>
                  <a:lnTo>
                    <a:pt x="1648382" y="906633"/>
                  </a:lnTo>
                  <a:lnTo>
                    <a:pt x="16002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87900" y="2833242"/>
            <a:ext cx="1092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2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768" y="2278379"/>
            <a:ext cx="6701155" cy="1423670"/>
            <a:chOff x="2334767" y="2278379"/>
            <a:chExt cx="6701155" cy="1423670"/>
          </a:xfrm>
        </p:grpSpPr>
        <p:sp>
          <p:nvSpPr>
            <p:cNvPr id="24" name="object 24"/>
            <p:cNvSpPr/>
            <p:nvPr/>
          </p:nvSpPr>
          <p:spPr>
            <a:xfrm>
              <a:off x="2347721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47721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14494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4494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9977" y="2291333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>
                  <a:moveTo>
                    <a:pt x="228600" y="0"/>
                  </a:moveTo>
                  <a:lnTo>
                    <a:pt x="76200" y="0"/>
                  </a:lnTo>
                  <a:lnTo>
                    <a:pt x="76200" y="304800"/>
                  </a:lnTo>
                  <a:lnTo>
                    <a:pt x="0" y="304800"/>
                  </a:lnTo>
                  <a:lnTo>
                    <a:pt x="152400" y="457200"/>
                  </a:lnTo>
                  <a:lnTo>
                    <a:pt x="304800" y="304800"/>
                  </a:lnTo>
                  <a:lnTo>
                    <a:pt x="228600" y="304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19977" y="2291333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>
                  <a:moveTo>
                    <a:pt x="228600" y="0"/>
                  </a:moveTo>
                  <a:lnTo>
                    <a:pt x="228600" y="304800"/>
                  </a:lnTo>
                  <a:lnTo>
                    <a:pt x="304800" y="304800"/>
                  </a:lnTo>
                  <a:lnTo>
                    <a:pt x="152400" y="457200"/>
                  </a:lnTo>
                  <a:lnTo>
                    <a:pt x="0" y="304800"/>
                  </a:lnTo>
                  <a:lnTo>
                    <a:pt x="76200" y="304800"/>
                  </a:lnTo>
                  <a:lnTo>
                    <a:pt x="76200" y="0"/>
                  </a:lnTo>
                  <a:lnTo>
                    <a:pt x="228600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9909" y="308076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99909" y="308076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60741" y="277444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14097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409700" y="914400"/>
                  </a:lnTo>
                  <a:lnTo>
                    <a:pt x="1457882" y="906633"/>
                  </a:lnTo>
                  <a:lnTo>
                    <a:pt x="1499719" y="885005"/>
                  </a:lnTo>
                  <a:lnTo>
                    <a:pt x="1532705" y="852019"/>
                  </a:lnTo>
                  <a:lnTo>
                    <a:pt x="1554333" y="810182"/>
                  </a:lnTo>
                  <a:lnTo>
                    <a:pt x="1562100" y="762000"/>
                  </a:lnTo>
                  <a:lnTo>
                    <a:pt x="1562100" y="152400"/>
                  </a:lnTo>
                  <a:lnTo>
                    <a:pt x="1554333" y="104217"/>
                  </a:lnTo>
                  <a:lnTo>
                    <a:pt x="1532705" y="62380"/>
                  </a:lnTo>
                  <a:lnTo>
                    <a:pt x="1499719" y="29394"/>
                  </a:lnTo>
                  <a:lnTo>
                    <a:pt x="1457882" y="7766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60741" y="277444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09700" y="0"/>
                  </a:lnTo>
                  <a:lnTo>
                    <a:pt x="1457882" y="7766"/>
                  </a:lnTo>
                  <a:lnTo>
                    <a:pt x="1499719" y="29394"/>
                  </a:lnTo>
                  <a:lnTo>
                    <a:pt x="1532705" y="62380"/>
                  </a:lnTo>
                  <a:lnTo>
                    <a:pt x="1554333" y="104217"/>
                  </a:lnTo>
                  <a:lnTo>
                    <a:pt x="1562100" y="152400"/>
                  </a:lnTo>
                  <a:lnTo>
                    <a:pt x="1562100" y="762000"/>
                  </a:lnTo>
                  <a:lnTo>
                    <a:pt x="1554333" y="810182"/>
                  </a:lnTo>
                  <a:lnTo>
                    <a:pt x="1532705" y="852019"/>
                  </a:lnTo>
                  <a:lnTo>
                    <a:pt x="1499719" y="885005"/>
                  </a:lnTo>
                  <a:lnTo>
                    <a:pt x="1457882" y="906633"/>
                  </a:lnTo>
                  <a:lnTo>
                    <a:pt x="14097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98610" y="2833242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Trained 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B23C9EB-0A14-866C-D55A-33B0BDF9C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28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55" dirty="0"/>
              <a:t> </a:t>
            </a:r>
            <a:r>
              <a:rPr lang="en-US" spc="-25" dirty="0"/>
              <a:t>Training</a:t>
            </a:r>
            <a:r>
              <a:rPr lang="en-US" spc="-120" dirty="0"/>
              <a:t> (&amp; Testing) </a:t>
            </a:r>
            <a:r>
              <a:rPr lang="en-US" spc="-20" dirty="0"/>
              <a:t>Workflow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783261" y="1440117"/>
            <a:ext cx="1626235" cy="864235"/>
            <a:chOff x="5259260" y="1440116"/>
            <a:chExt cx="1626235" cy="864235"/>
          </a:xfrm>
        </p:grpSpPr>
        <p:sp>
          <p:nvSpPr>
            <p:cNvPr id="4" name="object 4"/>
            <p:cNvSpPr/>
            <p:nvPr/>
          </p:nvSpPr>
          <p:spPr>
            <a:xfrm>
              <a:off x="5272277" y="1453133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14605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79"/>
                  </a:lnTo>
                  <a:lnTo>
                    <a:pt x="26936" y="781031"/>
                  </a:lnTo>
                  <a:lnTo>
                    <a:pt x="57168" y="811263"/>
                  </a:lnTo>
                  <a:lnTo>
                    <a:pt x="95520" y="831083"/>
                  </a:lnTo>
                  <a:lnTo>
                    <a:pt x="139700" y="838200"/>
                  </a:lnTo>
                  <a:lnTo>
                    <a:pt x="1460500" y="838200"/>
                  </a:lnTo>
                  <a:lnTo>
                    <a:pt x="1504679" y="831083"/>
                  </a:lnTo>
                  <a:lnTo>
                    <a:pt x="1543031" y="811263"/>
                  </a:lnTo>
                  <a:lnTo>
                    <a:pt x="1573263" y="781031"/>
                  </a:lnTo>
                  <a:lnTo>
                    <a:pt x="1593083" y="742679"/>
                  </a:lnTo>
                  <a:lnTo>
                    <a:pt x="1600200" y="698500"/>
                  </a:lnTo>
                  <a:lnTo>
                    <a:pt x="1600200" y="139700"/>
                  </a:lnTo>
                  <a:lnTo>
                    <a:pt x="1593083" y="95520"/>
                  </a:lnTo>
                  <a:lnTo>
                    <a:pt x="1573263" y="57168"/>
                  </a:lnTo>
                  <a:lnTo>
                    <a:pt x="1543031" y="26936"/>
                  </a:lnTo>
                  <a:lnTo>
                    <a:pt x="1504679" y="7116"/>
                  </a:lnTo>
                  <a:lnTo>
                    <a:pt x="14605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2277" y="1453133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460500" y="0"/>
                  </a:lnTo>
                  <a:lnTo>
                    <a:pt x="1504679" y="7116"/>
                  </a:lnTo>
                  <a:lnTo>
                    <a:pt x="1543031" y="26936"/>
                  </a:lnTo>
                  <a:lnTo>
                    <a:pt x="1573263" y="57168"/>
                  </a:lnTo>
                  <a:lnTo>
                    <a:pt x="1593083" y="95520"/>
                  </a:lnTo>
                  <a:lnTo>
                    <a:pt x="1600200" y="139700"/>
                  </a:lnTo>
                  <a:lnTo>
                    <a:pt x="1600200" y="698500"/>
                  </a:lnTo>
                  <a:lnTo>
                    <a:pt x="1593083" y="742679"/>
                  </a:lnTo>
                  <a:lnTo>
                    <a:pt x="1573263" y="781031"/>
                  </a:lnTo>
                  <a:lnTo>
                    <a:pt x="1543031" y="811263"/>
                  </a:lnTo>
                  <a:lnTo>
                    <a:pt x="1504679" y="831083"/>
                  </a:lnTo>
                  <a:lnTo>
                    <a:pt x="14605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711" y="1473835"/>
            <a:ext cx="10058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02235"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Training </a:t>
            </a:r>
            <a:r>
              <a:rPr sz="2400" spc="-10" dirty="0">
                <a:latin typeface="Calibri"/>
                <a:cs typeface="Calibri"/>
              </a:rPr>
              <a:t>Labels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5941" y="2264664"/>
            <a:ext cx="1839595" cy="1885314"/>
            <a:chOff x="281940" y="2264664"/>
            <a:chExt cx="1839595" cy="188531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2264664"/>
              <a:ext cx="1196340" cy="880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3329940"/>
              <a:ext cx="1118616" cy="819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104" y="2798064"/>
              <a:ext cx="1289304" cy="10759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44" y="2493264"/>
              <a:ext cx="1168908" cy="11140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74571" y="1478408"/>
            <a:ext cx="1114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spcBef>
                <a:spcPts val="100"/>
              </a:spcBef>
            </a:pPr>
            <a:r>
              <a:rPr sz="2400" spc="-25" dirty="0"/>
              <a:t>Training </a:t>
            </a:r>
            <a:r>
              <a:rPr sz="2400" spc="-10" dirty="0"/>
              <a:t>Images</a:t>
            </a:r>
            <a:endParaRPr sz="2400"/>
          </a:p>
        </p:txBody>
      </p:sp>
      <p:grpSp>
        <p:nvGrpSpPr>
          <p:cNvPr id="13" name="object 13"/>
          <p:cNvGrpSpPr/>
          <p:nvPr/>
        </p:nvGrpSpPr>
        <p:grpSpPr>
          <a:xfrm>
            <a:off x="1587945" y="1470597"/>
            <a:ext cx="6821805" cy="2845435"/>
            <a:chOff x="63944" y="1470596"/>
            <a:chExt cx="6821805" cy="2845435"/>
          </a:xfrm>
        </p:grpSpPr>
        <p:sp>
          <p:nvSpPr>
            <p:cNvPr id="14" name="object 14"/>
            <p:cNvSpPr/>
            <p:nvPr/>
          </p:nvSpPr>
          <p:spPr>
            <a:xfrm>
              <a:off x="76961" y="1483613"/>
              <a:ext cx="2200910" cy="2819400"/>
            </a:xfrm>
            <a:custGeom>
              <a:avLst/>
              <a:gdLst/>
              <a:ahLst/>
              <a:cxnLst/>
              <a:rect l="l" t="t" r="r" b="b"/>
              <a:pathLst>
                <a:path w="2200910" h="2819400">
                  <a:moveTo>
                    <a:pt x="0" y="366775"/>
                  </a:moveTo>
                  <a:lnTo>
                    <a:pt x="2857" y="320768"/>
                  </a:lnTo>
                  <a:lnTo>
                    <a:pt x="11201" y="276466"/>
                  </a:lnTo>
                  <a:lnTo>
                    <a:pt x="24688" y="234212"/>
                  </a:lnTo>
                  <a:lnTo>
                    <a:pt x="42973" y="194352"/>
                  </a:lnTo>
                  <a:lnTo>
                    <a:pt x="65714" y="157228"/>
                  </a:lnTo>
                  <a:lnTo>
                    <a:pt x="92567" y="123185"/>
                  </a:lnTo>
                  <a:lnTo>
                    <a:pt x="123187" y="92565"/>
                  </a:lnTo>
                  <a:lnTo>
                    <a:pt x="157231" y="65713"/>
                  </a:lnTo>
                  <a:lnTo>
                    <a:pt x="194356" y="42973"/>
                  </a:lnTo>
                  <a:lnTo>
                    <a:pt x="234218" y="24688"/>
                  </a:lnTo>
                  <a:lnTo>
                    <a:pt x="276473" y="11201"/>
                  </a:lnTo>
                  <a:lnTo>
                    <a:pt x="320778" y="2857"/>
                  </a:lnTo>
                  <a:lnTo>
                    <a:pt x="366788" y="0"/>
                  </a:lnTo>
                  <a:lnTo>
                    <a:pt x="1833880" y="0"/>
                  </a:lnTo>
                  <a:lnTo>
                    <a:pt x="1879887" y="2857"/>
                  </a:lnTo>
                  <a:lnTo>
                    <a:pt x="1924189" y="11201"/>
                  </a:lnTo>
                  <a:lnTo>
                    <a:pt x="1966443" y="24688"/>
                  </a:lnTo>
                  <a:lnTo>
                    <a:pt x="2006303" y="42973"/>
                  </a:lnTo>
                  <a:lnTo>
                    <a:pt x="2043427" y="65713"/>
                  </a:lnTo>
                  <a:lnTo>
                    <a:pt x="2077470" y="92565"/>
                  </a:lnTo>
                  <a:lnTo>
                    <a:pt x="2108090" y="123185"/>
                  </a:lnTo>
                  <a:lnTo>
                    <a:pt x="2134942" y="157228"/>
                  </a:lnTo>
                  <a:lnTo>
                    <a:pt x="2157682" y="194352"/>
                  </a:lnTo>
                  <a:lnTo>
                    <a:pt x="2175967" y="234212"/>
                  </a:lnTo>
                  <a:lnTo>
                    <a:pt x="2189454" y="276466"/>
                  </a:lnTo>
                  <a:lnTo>
                    <a:pt x="2197798" y="320768"/>
                  </a:lnTo>
                  <a:lnTo>
                    <a:pt x="2200656" y="366775"/>
                  </a:lnTo>
                  <a:lnTo>
                    <a:pt x="2200656" y="2452624"/>
                  </a:lnTo>
                  <a:lnTo>
                    <a:pt x="2197798" y="2498631"/>
                  </a:lnTo>
                  <a:lnTo>
                    <a:pt x="2189454" y="2542933"/>
                  </a:lnTo>
                  <a:lnTo>
                    <a:pt x="2175967" y="2585187"/>
                  </a:lnTo>
                  <a:lnTo>
                    <a:pt x="2157682" y="2625047"/>
                  </a:lnTo>
                  <a:lnTo>
                    <a:pt x="2134942" y="2662171"/>
                  </a:lnTo>
                  <a:lnTo>
                    <a:pt x="2108090" y="2696214"/>
                  </a:lnTo>
                  <a:lnTo>
                    <a:pt x="2077470" y="2726834"/>
                  </a:lnTo>
                  <a:lnTo>
                    <a:pt x="2043427" y="2753686"/>
                  </a:lnTo>
                  <a:lnTo>
                    <a:pt x="2006303" y="2776426"/>
                  </a:lnTo>
                  <a:lnTo>
                    <a:pt x="1966443" y="2794711"/>
                  </a:lnTo>
                  <a:lnTo>
                    <a:pt x="1924189" y="2808198"/>
                  </a:lnTo>
                  <a:lnTo>
                    <a:pt x="1879887" y="2816542"/>
                  </a:lnTo>
                  <a:lnTo>
                    <a:pt x="1833880" y="2819400"/>
                  </a:lnTo>
                  <a:lnTo>
                    <a:pt x="366788" y="2819400"/>
                  </a:lnTo>
                  <a:lnTo>
                    <a:pt x="320778" y="2816542"/>
                  </a:lnTo>
                  <a:lnTo>
                    <a:pt x="276473" y="2808198"/>
                  </a:lnTo>
                  <a:lnTo>
                    <a:pt x="234218" y="2794711"/>
                  </a:lnTo>
                  <a:lnTo>
                    <a:pt x="194356" y="2776426"/>
                  </a:lnTo>
                  <a:lnTo>
                    <a:pt x="157231" y="2753686"/>
                  </a:lnTo>
                  <a:lnTo>
                    <a:pt x="123187" y="2726834"/>
                  </a:lnTo>
                  <a:lnTo>
                    <a:pt x="92567" y="2696214"/>
                  </a:lnTo>
                  <a:lnTo>
                    <a:pt x="65714" y="2662171"/>
                  </a:lnTo>
                  <a:lnTo>
                    <a:pt x="42973" y="2625047"/>
                  </a:lnTo>
                  <a:lnTo>
                    <a:pt x="24688" y="2585187"/>
                  </a:lnTo>
                  <a:lnTo>
                    <a:pt x="11201" y="2542933"/>
                  </a:lnTo>
                  <a:lnTo>
                    <a:pt x="2857" y="2498631"/>
                  </a:lnTo>
                  <a:lnTo>
                    <a:pt x="0" y="2452624"/>
                  </a:lnTo>
                  <a:lnTo>
                    <a:pt x="0" y="366775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72278" y="2774441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1447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447800" y="914400"/>
                  </a:lnTo>
                  <a:lnTo>
                    <a:pt x="1495982" y="906633"/>
                  </a:lnTo>
                  <a:lnTo>
                    <a:pt x="1537819" y="885005"/>
                  </a:lnTo>
                  <a:lnTo>
                    <a:pt x="1570805" y="852019"/>
                  </a:lnTo>
                  <a:lnTo>
                    <a:pt x="1592433" y="810182"/>
                  </a:lnTo>
                  <a:lnTo>
                    <a:pt x="1600200" y="762000"/>
                  </a:lnTo>
                  <a:lnTo>
                    <a:pt x="1600200" y="152400"/>
                  </a:lnTo>
                  <a:lnTo>
                    <a:pt x="1592433" y="104217"/>
                  </a:lnTo>
                  <a:lnTo>
                    <a:pt x="1570805" y="62380"/>
                  </a:lnTo>
                  <a:lnTo>
                    <a:pt x="1537819" y="29394"/>
                  </a:lnTo>
                  <a:lnTo>
                    <a:pt x="1495982" y="7766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2278" y="2774441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47800" y="0"/>
                  </a:lnTo>
                  <a:lnTo>
                    <a:pt x="1495982" y="7766"/>
                  </a:lnTo>
                  <a:lnTo>
                    <a:pt x="1537819" y="29394"/>
                  </a:lnTo>
                  <a:lnTo>
                    <a:pt x="1570805" y="62380"/>
                  </a:lnTo>
                  <a:lnTo>
                    <a:pt x="1592433" y="104217"/>
                  </a:lnTo>
                  <a:lnTo>
                    <a:pt x="1600200" y="152400"/>
                  </a:lnTo>
                  <a:lnTo>
                    <a:pt x="1600200" y="762000"/>
                  </a:lnTo>
                  <a:lnTo>
                    <a:pt x="1592433" y="810182"/>
                  </a:lnTo>
                  <a:lnTo>
                    <a:pt x="1570805" y="852019"/>
                  </a:lnTo>
                  <a:lnTo>
                    <a:pt x="1537819" y="885005"/>
                  </a:lnTo>
                  <a:lnTo>
                    <a:pt x="1495982" y="906633"/>
                  </a:lnTo>
                  <a:lnTo>
                    <a:pt x="1447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9070" y="2833242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Classifier 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9146" y="1572260"/>
            <a:ext cx="14801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0" dirty="0"/>
              <a:t>Training</a:t>
            </a:r>
            <a:endParaRPr sz="3200"/>
          </a:p>
        </p:txBody>
      </p:sp>
      <p:grpSp>
        <p:nvGrpSpPr>
          <p:cNvPr id="19" name="object 19"/>
          <p:cNvGrpSpPr/>
          <p:nvPr/>
        </p:nvGrpSpPr>
        <p:grpSpPr>
          <a:xfrm>
            <a:off x="4445445" y="2761425"/>
            <a:ext cx="1778635" cy="940435"/>
            <a:chOff x="2921444" y="2761424"/>
            <a:chExt cx="1778635" cy="940435"/>
          </a:xfrm>
        </p:grpSpPr>
        <p:sp>
          <p:nvSpPr>
            <p:cNvPr id="20" name="object 20"/>
            <p:cNvSpPr/>
            <p:nvPr/>
          </p:nvSpPr>
          <p:spPr>
            <a:xfrm>
              <a:off x="2934462" y="277444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2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600200" y="914400"/>
                  </a:lnTo>
                  <a:lnTo>
                    <a:pt x="1648382" y="906633"/>
                  </a:lnTo>
                  <a:lnTo>
                    <a:pt x="1690219" y="885005"/>
                  </a:lnTo>
                  <a:lnTo>
                    <a:pt x="1723205" y="852019"/>
                  </a:lnTo>
                  <a:lnTo>
                    <a:pt x="1744833" y="810182"/>
                  </a:lnTo>
                  <a:lnTo>
                    <a:pt x="1752600" y="762000"/>
                  </a:lnTo>
                  <a:lnTo>
                    <a:pt x="1752600" y="152400"/>
                  </a:lnTo>
                  <a:lnTo>
                    <a:pt x="1744833" y="104217"/>
                  </a:lnTo>
                  <a:lnTo>
                    <a:pt x="1723205" y="62380"/>
                  </a:lnTo>
                  <a:lnTo>
                    <a:pt x="1690219" y="29394"/>
                  </a:lnTo>
                  <a:lnTo>
                    <a:pt x="1648382" y="7766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34462" y="277444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600200" y="0"/>
                  </a:lnTo>
                  <a:lnTo>
                    <a:pt x="1648382" y="7766"/>
                  </a:lnTo>
                  <a:lnTo>
                    <a:pt x="1690219" y="29394"/>
                  </a:lnTo>
                  <a:lnTo>
                    <a:pt x="1723205" y="62380"/>
                  </a:lnTo>
                  <a:lnTo>
                    <a:pt x="1744833" y="104217"/>
                  </a:lnTo>
                  <a:lnTo>
                    <a:pt x="1752600" y="152400"/>
                  </a:lnTo>
                  <a:lnTo>
                    <a:pt x="1752600" y="762000"/>
                  </a:lnTo>
                  <a:lnTo>
                    <a:pt x="1744833" y="810182"/>
                  </a:lnTo>
                  <a:lnTo>
                    <a:pt x="1723205" y="852019"/>
                  </a:lnTo>
                  <a:lnTo>
                    <a:pt x="1690219" y="885005"/>
                  </a:lnTo>
                  <a:lnTo>
                    <a:pt x="1648382" y="906633"/>
                  </a:lnTo>
                  <a:lnTo>
                    <a:pt x="16002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87900" y="2833242"/>
            <a:ext cx="1092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2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768" y="2278379"/>
            <a:ext cx="6701155" cy="1423670"/>
            <a:chOff x="2334767" y="2278379"/>
            <a:chExt cx="6701155" cy="1423670"/>
          </a:xfrm>
        </p:grpSpPr>
        <p:sp>
          <p:nvSpPr>
            <p:cNvPr id="24" name="object 24"/>
            <p:cNvSpPr/>
            <p:nvPr/>
          </p:nvSpPr>
          <p:spPr>
            <a:xfrm>
              <a:off x="2347721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47721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14494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4494" y="3048761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9977" y="2291333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>
                  <a:moveTo>
                    <a:pt x="228600" y="0"/>
                  </a:moveTo>
                  <a:lnTo>
                    <a:pt x="76200" y="0"/>
                  </a:lnTo>
                  <a:lnTo>
                    <a:pt x="76200" y="304800"/>
                  </a:lnTo>
                  <a:lnTo>
                    <a:pt x="0" y="304800"/>
                  </a:lnTo>
                  <a:lnTo>
                    <a:pt x="152400" y="457200"/>
                  </a:lnTo>
                  <a:lnTo>
                    <a:pt x="304800" y="304800"/>
                  </a:lnTo>
                  <a:lnTo>
                    <a:pt x="228600" y="304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19977" y="2291333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>
                  <a:moveTo>
                    <a:pt x="228600" y="0"/>
                  </a:moveTo>
                  <a:lnTo>
                    <a:pt x="228600" y="304800"/>
                  </a:lnTo>
                  <a:lnTo>
                    <a:pt x="304800" y="304800"/>
                  </a:lnTo>
                  <a:lnTo>
                    <a:pt x="152400" y="457200"/>
                  </a:lnTo>
                  <a:lnTo>
                    <a:pt x="0" y="304800"/>
                  </a:lnTo>
                  <a:lnTo>
                    <a:pt x="76200" y="304800"/>
                  </a:lnTo>
                  <a:lnTo>
                    <a:pt x="76200" y="0"/>
                  </a:lnTo>
                  <a:lnTo>
                    <a:pt x="228600" y="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9909" y="308076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99909" y="3080765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60741" y="277444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14097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409700" y="914400"/>
                  </a:lnTo>
                  <a:lnTo>
                    <a:pt x="1457882" y="906633"/>
                  </a:lnTo>
                  <a:lnTo>
                    <a:pt x="1499719" y="885005"/>
                  </a:lnTo>
                  <a:lnTo>
                    <a:pt x="1532705" y="852019"/>
                  </a:lnTo>
                  <a:lnTo>
                    <a:pt x="1554333" y="810182"/>
                  </a:lnTo>
                  <a:lnTo>
                    <a:pt x="1562100" y="762000"/>
                  </a:lnTo>
                  <a:lnTo>
                    <a:pt x="1562100" y="152400"/>
                  </a:lnTo>
                  <a:lnTo>
                    <a:pt x="1554333" y="104217"/>
                  </a:lnTo>
                  <a:lnTo>
                    <a:pt x="1532705" y="62380"/>
                  </a:lnTo>
                  <a:lnTo>
                    <a:pt x="1499719" y="29394"/>
                  </a:lnTo>
                  <a:lnTo>
                    <a:pt x="1457882" y="7766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60741" y="277444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09700" y="0"/>
                  </a:lnTo>
                  <a:lnTo>
                    <a:pt x="1457882" y="7766"/>
                  </a:lnTo>
                  <a:lnTo>
                    <a:pt x="1499719" y="29394"/>
                  </a:lnTo>
                  <a:lnTo>
                    <a:pt x="1532705" y="62380"/>
                  </a:lnTo>
                  <a:lnTo>
                    <a:pt x="1554333" y="104217"/>
                  </a:lnTo>
                  <a:lnTo>
                    <a:pt x="1562100" y="152400"/>
                  </a:lnTo>
                  <a:lnTo>
                    <a:pt x="1562100" y="762000"/>
                  </a:lnTo>
                  <a:lnTo>
                    <a:pt x="1554333" y="810182"/>
                  </a:lnTo>
                  <a:lnTo>
                    <a:pt x="1532705" y="852019"/>
                  </a:lnTo>
                  <a:lnTo>
                    <a:pt x="1499719" y="885005"/>
                  </a:lnTo>
                  <a:lnTo>
                    <a:pt x="1457882" y="906633"/>
                  </a:lnTo>
                  <a:lnTo>
                    <a:pt x="14097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198610" y="2833242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Trained Classifier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6900" y="4697310"/>
            <a:ext cx="1780032" cy="1339596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851085" y="5034052"/>
            <a:ext cx="2372995" cy="940435"/>
            <a:chOff x="2327084" y="5397944"/>
            <a:chExt cx="2372995" cy="940435"/>
          </a:xfrm>
        </p:grpSpPr>
        <p:sp>
          <p:nvSpPr>
            <p:cNvPr id="37" name="object 37"/>
            <p:cNvSpPr/>
            <p:nvPr/>
          </p:nvSpPr>
          <p:spPr>
            <a:xfrm>
              <a:off x="2934462" y="5410962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2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1600200" y="914400"/>
                  </a:lnTo>
                  <a:lnTo>
                    <a:pt x="1648382" y="906630"/>
                  </a:lnTo>
                  <a:lnTo>
                    <a:pt x="1690219" y="884994"/>
                  </a:lnTo>
                  <a:lnTo>
                    <a:pt x="1723205" y="852003"/>
                  </a:lnTo>
                  <a:lnTo>
                    <a:pt x="1744833" y="810168"/>
                  </a:lnTo>
                  <a:lnTo>
                    <a:pt x="1752600" y="762000"/>
                  </a:lnTo>
                  <a:lnTo>
                    <a:pt x="1752600" y="152400"/>
                  </a:lnTo>
                  <a:lnTo>
                    <a:pt x="1744833" y="104217"/>
                  </a:lnTo>
                  <a:lnTo>
                    <a:pt x="1723205" y="62380"/>
                  </a:lnTo>
                  <a:lnTo>
                    <a:pt x="1690219" y="29394"/>
                  </a:lnTo>
                  <a:lnTo>
                    <a:pt x="1648382" y="7766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34462" y="5410962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600200" y="0"/>
                  </a:lnTo>
                  <a:lnTo>
                    <a:pt x="1648382" y="7766"/>
                  </a:lnTo>
                  <a:lnTo>
                    <a:pt x="1690219" y="29394"/>
                  </a:lnTo>
                  <a:lnTo>
                    <a:pt x="1723205" y="62380"/>
                  </a:lnTo>
                  <a:lnTo>
                    <a:pt x="1744833" y="104217"/>
                  </a:lnTo>
                  <a:lnTo>
                    <a:pt x="1752600" y="152400"/>
                  </a:lnTo>
                  <a:lnTo>
                    <a:pt x="1752600" y="762000"/>
                  </a:lnTo>
                  <a:lnTo>
                    <a:pt x="1744833" y="810168"/>
                  </a:lnTo>
                  <a:lnTo>
                    <a:pt x="1723205" y="852003"/>
                  </a:lnTo>
                  <a:lnTo>
                    <a:pt x="1690219" y="884994"/>
                  </a:lnTo>
                  <a:lnTo>
                    <a:pt x="1648382" y="906630"/>
                  </a:lnTo>
                  <a:lnTo>
                    <a:pt x="1600200" y="914400"/>
                  </a:lnTo>
                  <a:lnTo>
                    <a:pt x="152400" y="914400"/>
                  </a:lnTo>
                  <a:lnTo>
                    <a:pt x="104217" y="906630"/>
                  </a:lnTo>
                  <a:lnTo>
                    <a:pt x="62380" y="884994"/>
                  </a:lnTo>
                  <a:lnTo>
                    <a:pt x="29394" y="852003"/>
                  </a:lnTo>
                  <a:lnTo>
                    <a:pt x="7766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40102" y="568528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0102" y="568528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71823" y="4317581"/>
            <a:ext cx="1312545" cy="154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3200" spc="-35" dirty="0"/>
              <a:t>Testing</a:t>
            </a:r>
            <a:endParaRPr sz="3200"/>
          </a:p>
          <a:p>
            <a:pPr marL="128270" marR="109220" indent="-635" algn="ctr">
              <a:spcBef>
                <a:spcPts val="2370"/>
              </a:spcBef>
            </a:pP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2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34667" y="640242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5" dirty="0"/>
              <a:t>Test</a:t>
            </a:r>
            <a:r>
              <a:rPr sz="2400" spc="-140" dirty="0"/>
              <a:t> </a:t>
            </a:r>
            <a:r>
              <a:rPr sz="2400" spc="-10" dirty="0"/>
              <a:t>Image</a:t>
            </a:r>
            <a:endParaRPr sz="2400"/>
          </a:p>
        </p:txBody>
      </p:sp>
      <p:grpSp>
        <p:nvGrpSpPr>
          <p:cNvPr id="43" name="object 43"/>
          <p:cNvGrpSpPr/>
          <p:nvPr/>
        </p:nvGrpSpPr>
        <p:grpSpPr>
          <a:xfrm>
            <a:off x="6204141" y="5349520"/>
            <a:ext cx="559435" cy="330835"/>
            <a:chOff x="4680140" y="5713412"/>
            <a:chExt cx="559435" cy="330835"/>
          </a:xfrm>
        </p:grpSpPr>
        <p:sp>
          <p:nvSpPr>
            <p:cNvPr id="44" name="object 44"/>
            <p:cNvSpPr/>
            <p:nvPr/>
          </p:nvSpPr>
          <p:spPr>
            <a:xfrm>
              <a:off x="4693158" y="572642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93158" y="572642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011157" y="4894314"/>
            <a:ext cx="1379220" cy="107378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spcBef>
                <a:spcPts val="1345"/>
              </a:spcBef>
            </a:pPr>
            <a:r>
              <a:rPr sz="2400" spc="-10" dirty="0"/>
              <a:t>Prediction</a:t>
            </a:r>
            <a:endParaRPr sz="2400"/>
          </a:p>
          <a:p>
            <a:pPr marL="53975">
              <a:spcBef>
                <a:spcPts val="1245"/>
              </a:spcBef>
            </a:pPr>
            <a:r>
              <a:rPr sz="2400" b="1" spc="-10" dirty="0">
                <a:solidFill>
                  <a:srgbClr val="FF0000"/>
                </a:solidFill>
              </a:rPr>
              <a:t>Outdoor</a:t>
            </a:r>
            <a:endParaRPr sz="2400"/>
          </a:p>
        </p:txBody>
      </p:sp>
      <p:grpSp>
        <p:nvGrpSpPr>
          <p:cNvPr id="47" name="object 47"/>
          <p:cNvGrpSpPr/>
          <p:nvPr/>
        </p:nvGrpSpPr>
        <p:grpSpPr>
          <a:xfrm>
            <a:off x="6755829" y="4867936"/>
            <a:ext cx="3689985" cy="1245235"/>
            <a:chOff x="5231828" y="5231828"/>
            <a:chExt cx="3689985" cy="1245235"/>
          </a:xfrm>
        </p:grpSpPr>
        <p:sp>
          <p:nvSpPr>
            <p:cNvPr id="48" name="object 48"/>
            <p:cNvSpPr/>
            <p:nvPr/>
          </p:nvSpPr>
          <p:spPr>
            <a:xfrm>
              <a:off x="7460741" y="5244845"/>
              <a:ext cx="1447800" cy="1219200"/>
            </a:xfrm>
            <a:custGeom>
              <a:avLst/>
              <a:gdLst/>
              <a:ahLst/>
              <a:cxnLst/>
              <a:rect l="l" t="t" r="r" b="b"/>
              <a:pathLst>
                <a:path w="1447800" h="1219200">
                  <a:moveTo>
                    <a:pt x="0" y="203199"/>
                  </a:moveTo>
                  <a:lnTo>
                    <a:pt x="5364" y="156594"/>
                  </a:lnTo>
                  <a:lnTo>
                    <a:pt x="20645" y="113818"/>
                  </a:lnTo>
                  <a:lnTo>
                    <a:pt x="44626" y="76090"/>
                  </a:lnTo>
                  <a:lnTo>
                    <a:pt x="76090" y="44626"/>
                  </a:lnTo>
                  <a:lnTo>
                    <a:pt x="113818" y="20645"/>
                  </a:lnTo>
                  <a:lnTo>
                    <a:pt x="156594" y="5364"/>
                  </a:lnTo>
                  <a:lnTo>
                    <a:pt x="203200" y="0"/>
                  </a:lnTo>
                  <a:lnTo>
                    <a:pt x="1244600" y="0"/>
                  </a:lnTo>
                  <a:lnTo>
                    <a:pt x="1291205" y="5364"/>
                  </a:lnTo>
                  <a:lnTo>
                    <a:pt x="1333981" y="20645"/>
                  </a:lnTo>
                  <a:lnTo>
                    <a:pt x="1371709" y="44626"/>
                  </a:lnTo>
                  <a:lnTo>
                    <a:pt x="1403173" y="76090"/>
                  </a:lnTo>
                  <a:lnTo>
                    <a:pt x="1427154" y="113818"/>
                  </a:lnTo>
                  <a:lnTo>
                    <a:pt x="1442435" y="156594"/>
                  </a:lnTo>
                  <a:lnTo>
                    <a:pt x="1447800" y="203199"/>
                  </a:lnTo>
                  <a:lnTo>
                    <a:pt x="1447800" y="1015999"/>
                  </a:lnTo>
                  <a:lnTo>
                    <a:pt x="1442435" y="1062589"/>
                  </a:lnTo>
                  <a:lnTo>
                    <a:pt x="1427154" y="1105359"/>
                  </a:lnTo>
                  <a:lnTo>
                    <a:pt x="1403173" y="1143088"/>
                  </a:lnTo>
                  <a:lnTo>
                    <a:pt x="1371709" y="1174557"/>
                  </a:lnTo>
                  <a:lnTo>
                    <a:pt x="1333981" y="1198545"/>
                  </a:lnTo>
                  <a:lnTo>
                    <a:pt x="1291205" y="1213832"/>
                  </a:lnTo>
                  <a:lnTo>
                    <a:pt x="1244600" y="1219199"/>
                  </a:lnTo>
                  <a:lnTo>
                    <a:pt x="203200" y="1219199"/>
                  </a:lnTo>
                  <a:lnTo>
                    <a:pt x="156594" y="1213832"/>
                  </a:lnTo>
                  <a:lnTo>
                    <a:pt x="113818" y="1198545"/>
                  </a:lnTo>
                  <a:lnTo>
                    <a:pt x="76090" y="1174557"/>
                  </a:lnTo>
                  <a:lnTo>
                    <a:pt x="44626" y="1143088"/>
                  </a:lnTo>
                  <a:lnTo>
                    <a:pt x="20645" y="1105359"/>
                  </a:lnTo>
                  <a:lnTo>
                    <a:pt x="5364" y="1062589"/>
                  </a:lnTo>
                  <a:lnTo>
                    <a:pt x="0" y="1015999"/>
                  </a:lnTo>
                  <a:lnTo>
                    <a:pt x="0" y="203199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44845" y="538048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14097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1409700" y="914400"/>
                  </a:lnTo>
                  <a:lnTo>
                    <a:pt x="1457882" y="906630"/>
                  </a:lnTo>
                  <a:lnTo>
                    <a:pt x="1499719" y="884994"/>
                  </a:lnTo>
                  <a:lnTo>
                    <a:pt x="1532705" y="852003"/>
                  </a:lnTo>
                  <a:lnTo>
                    <a:pt x="1554333" y="810168"/>
                  </a:lnTo>
                  <a:lnTo>
                    <a:pt x="1562100" y="762000"/>
                  </a:lnTo>
                  <a:lnTo>
                    <a:pt x="1562100" y="152400"/>
                  </a:lnTo>
                  <a:lnTo>
                    <a:pt x="1554333" y="104217"/>
                  </a:lnTo>
                  <a:lnTo>
                    <a:pt x="1532705" y="62380"/>
                  </a:lnTo>
                  <a:lnTo>
                    <a:pt x="1499719" y="29394"/>
                  </a:lnTo>
                  <a:lnTo>
                    <a:pt x="1457882" y="7766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4845" y="538048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09700" y="0"/>
                  </a:lnTo>
                  <a:lnTo>
                    <a:pt x="1457882" y="7766"/>
                  </a:lnTo>
                  <a:lnTo>
                    <a:pt x="1499719" y="29394"/>
                  </a:lnTo>
                  <a:lnTo>
                    <a:pt x="1532705" y="62380"/>
                  </a:lnTo>
                  <a:lnTo>
                    <a:pt x="1554333" y="104217"/>
                  </a:lnTo>
                  <a:lnTo>
                    <a:pt x="1562100" y="152400"/>
                  </a:lnTo>
                  <a:lnTo>
                    <a:pt x="1562100" y="762000"/>
                  </a:lnTo>
                  <a:lnTo>
                    <a:pt x="1554333" y="810168"/>
                  </a:lnTo>
                  <a:lnTo>
                    <a:pt x="1532705" y="852003"/>
                  </a:lnTo>
                  <a:lnTo>
                    <a:pt x="1499719" y="884994"/>
                  </a:lnTo>
                  <a:lnTo>
                    <a:pt x="1457882" y="906630"/>
                  </a:lnTo>
                  <a:lnTo>
                    <a:pt x="1409700" y="914400"/>
                  </a:lnTo>
                  <a:lnTo>
                    <a:pt x="152400" y="914400"/>
                  </a:lnTo>
                  <a:lnTo>
                    <a:pt x="104217" y="906630"/>
                  </a:lnTo>
                  <a:lnTo>
                    <a:pt x="62380" y="884994"/>
                  </a:lnTo>
                  <a:lnTo>
                    <a:pt x="29394" y="852003"/>
                  </a:lnTo>
                  <a:lnTo>
                    <a:pt x="7766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982206" y="5076583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Trained Classifier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368284" y="5338916"/>
            <a:ext cx="559435" cy="330835"/>
            <a:chOff x="6844283" y="5702808"/>
            <a:chExt cx="559435" cy="330835"/>
          </a:xfrm>
        </p:grpSpPr>
        <p:sp>
          <p:nvSpPr>
            <p:cNvPr id="53" name="object 53"/>
            <p:cNvSpPr/>
            <p:nvPr/>
          </p:nvSpPr>
          <p:spPr>
            <a:xfrm>
              <a:off x="6857237" y="57157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7237" y="57157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59A90649-230C-265A-573A-779E6A4AC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9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55" dirty="0"/>
              <a:t> </a:t>
            </a:r>
            <a:r>
              <a:rPr lang="en-US" spc="-25" dirty="0"/>
              <a:t>Training</a:t>
            </a:r>
            <a:r>
              <a:rPr lang="en-US" spc="-120" dirty="0"/>
              <a:t> (&amp; Testing) </a:t>
            </a:r>
            <a:r>
              <a:rPr lang="en-US" spc="-20" dirty="0"/>
              <a:t>Workflow</a:t>
            </a:r>
            <a:endParaRPr spc="-10" dirty="0"/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4697310"/>
            <a:ext cx="1780032" cy="1339596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851085" y="5034052"/>
            <a:ext cx="2372995" cy="940435"/>
            <a:chOff x="2327084" y="5397944"/>
            <a:chExt cx="2372995" cy="940435"/>
          </a:xfrm>
        </p:grpSpPr>
        <p:sp>
          <p:nvSpPr>
            <p:cNvPr id="37" name="object 37"/>
            <p:cNvSpPr/>
            <p:nvPr/>
          </p:nvSpPr>
          <p:spPr>
            <a:xfrm>
              <a:off x="2934462" y="5410962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16002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1600200" y="914400"/>
                  </a:lnTo>
                  <a:lnTo>
                    <a:pt x="1648382" y="906630"/>
                  </a:lnTo>
                  <a:lnTo>
                    <a:pt x="1690219" y="884994"/>
                  </a:lnTo>
                  <a:lnTo>
                    <a:pt x="1723205" y="852003"/>
                  </a:lnTo>
                  <a:lnTo>
                    <a:pt x="1744833" y="810168"/>
                  </a:lnTo>
                  <a:lnTo>
                    <a:pt x="1752600" y="762000"/>
                  </a:lnTo>
                  <a:lnTo>
                    <a:pt x="1752600" y="152400"/>
                  </a:lnTo>
                  <a:lnTo>
                    <a:pt x="1744833" y="104217"/>
                  </a:lnTo>
                  <a:lnTo>
                    <a:pt x="1723205" y="62380"/>
                  </a:lnTo>
                  <a:lnTo>
                    <a:pt x="1690219" y="29394"/>
                  </a:lnTo>
                  <a:lnTo>
                    <a:pt x="1648382" y="7766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34462" y="5410962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600200" y="0"/>
                  </a:lnTo>
                  <a:lnTo>
                    <a:pt x="1648382" y="7766"/>
                  </a:lnTo>
                  <a:lnTo>
                    <a:pt x="1690219" y="29394"/>
                  </a:lnTo>
                  <a:lnTo>
                    <a:pt x="1723205" y="62380"/>
                  </a:lnTo>
                  <a:lnTo>
                    <a:pt x="1744833" y="104217"/>
                  </a:lnTo>
                  <a:lnTo>
                    <a:pt x="1752600" y="152400"/>
                  </a:lnTo>
                  <a:lnTo>
                    <a:pt x="1752600" y="762000"/>
                  </a:lnTo>
                  <a:lnTo>
                    <a:pt x="1744833" y="810168"/>
                  </a:lnTo>
                  <a:lnTo>
                    <a:pt x="1723205" y="852003"/>
                  </a:lnTo>
                  <a:lnTo>
                    <a:pt x="1690219" y="884994"/>
                  </a:lnTo>
                  <a:lnTo>
                    <a:pt x="1648382" y="906630"/>
                  </a:lnTo>
                  <a:lnTo>
                    <a:pt x="1600200" y="914400"/>
                  </a:lnTo>
                  <a:lnTo>
                    <a:pt x="152400" y="914400"/>
                  </a:lnTo>
                  <a:lnTo>
                    <a:pt x="104217" y="906630"/>
                  </a:lnTo>
                  <a:lnTo>
                    <a:pt x="62380" y="884994"/>
                  </a:lnTo>
                  <a:lnTo>
                    <a:pt x="29394" y="852003"/>
                  </a:lnTo>
                  <a:lnTo>
                    <a:pt x="7766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40102" y="568528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0102" y="568528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71823" y="4317581"/>
            <a:ext cx="1312545" cy="154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3200" spc="-35" dirty="0"/>
              <a:t>Testing</a:t>
            </a:r>
            <a:endParaRPr sz="3200"/>
          </a:p>
          <a:p>
            <a:pPr marL="128270" marR="109220" indent="-635" algn="ctr">
              <a:spcBef>
                <a:spcPts val="2370"/>
              </a:spcBef>
            </a:pPr>
            <a:r>
              <a:rPr sz="2400" spc="-10" dirty="0">
                <a:latin typeface="Calibri"/>
                <a:cs typeface="Calibri"/>
              </a:rPr>
              <a:t>Image </a:t>
            </a:r>
            <a:r>
              <a:rPr sz="2400" spc="-2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34667" y="6402425"/>
            <a:ext cx="151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5" dirty="0"/>
              <a:t>Test</a:t>
            </a:r>
            <a:r>
              <a:rPr sz="2400" spc="-140" dirty="0"/>
              <a:t> </a:t>
            </a:r>
            <a:r>
              <a:rPr sz="2400" spc="-10" dirty="0"/>
              <a:t>Image</a:t>
            </a:r>
            <a:endParaRPr sz="2400"/>
          </a:p>
        </p:txBody>
      </p:sp>
      <p:grpSp>
        <p:nvGrpSpPr>
          <p:cNvPr id="43" name="object 43"/>
          <p:cNvGrpSpPr/>
          <p:nvPr/>
        </p:nvGrpSpPr>
        <p:grpSpPr>
          <a:xfrm>
            <a:off x="6204141" y="5349520"/>
            <a:ext cx="559435" cy="330835"/>
            <a:chOff x="4680140" y="5713412"/>
            <a:chExt cx="559435" cy="330835"/>
          </a:xfrm>
        </p:grpSpPr>
        <p:sp>
          <p:nvSpPr>
            <p:cNvPr id="44" name="object 44"/>
            <p:cNvSpPr/>
            <p:nvPr/>
          </p:nvSpPr>
          <p:spPr>
            <a:xfrm>
              <a:off x="4693158" y="572642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93158" y="5726429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011157" y="4894314"/>
            <a:ext cx="1379220" cy="107378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spcBef>
                <a:spcPts val="1345"/>
              </a:spcBef>
            </a:pPr>
            <a:r>
              <a:rPr sz="2400" spc="-10" dirty="0"/>
              <a:t>Prediction</a:t>
            </a:r>
            <a:endParaRPr sz="2400"/>
          </a:p>
          <a:p>
            <a:pPr marL="53975">
              <a:spcBef>
                <a:spcPts val="1245"/>
              </a:spcBef>
            </a:pPr>
            <a:r>
              <a:rPr sz="2400" b="1" spc="-10" dirty="0">
                <a:solidFill>
                  <a:srgbClr val="FF0000"/>
                </a:solidFill>
              </a:rPr>
              <a:t>Outdoor</a:t>
            </a:r>
            <a:endParaRPr sz="2400"/>
          </a:p>
        </p:txBody>
      </p:sp>
      <p:grpSp>
        <p:nvGrpSpPr>
          <p:cNvPr id="47" name="object 47"/>
          <p:cNvGrpSpPr/>
          <p:nvPr/>
        </p:nvGrpSpPr>
        <p:grpSpPr>
          <a:xfrm>
            <a:off x="6755829" y="4867936"/>
            <a:ext cx="3689985" cy="1245235"/>
            <a:chOff x="5231828" y="5231828"/>
            <a:chExt cx="3689985" cy="1245235"/>
          </a:xfrm>
        </p:grpSpPr>
        <p:sp>
          <p:nvSpPr>
            <p:cNvPr id="48" name="object 48"/>
            <p:cNvSpPr/>
            <p:nvPr/>
          </p:nvSpPr>
          <p:spPr>
            <a:xfrm>
              <a:off x="7460741" y="5244845"/>
              <a:ext cx="1447800" cy="1219200"/>
            </a:xfrm>
            <a:custGeom>
              <a:avLst/>
              <a:gdLst/>
              <a:ahLst/>
              <a:cxnLst/>
              <a:rect l="l" t="t" r="r" b="b"/>
              <a:pathLst>
                <a:path w="1447800" h="1219200">
                  <a:moveTo>
                    <a:pt x="0" y="203199"/>
                  </a:moveTo>
                  <a:lnTo>
                    <a:pt x="5364" y="156594"/>
                  </a:lnTo>
                  <a:lnTo>
                    <a:pt x="20645" y="113818"/>
                  </a:lnTo>
                  <a:lnTo>
                    <a:pt x="44626" y="76090"/>
                  </a:lnTo>
                  <a:lnTo>
                    <a:pt x="76090" y="44626"/>
                  </a:lnTo>
                  <a:lnTo>
                    <a:pt x="113818" y="20645"/>
                  </a:lnTo>
                  <a:lnTo>
                    <a:pt x="156594" y="5364"/>
                  </a:lnTo>
                  <a:lnTo>
                    <a:pt x="203200" y="0"/>
                  </a:lnTo>
                  <a:lnTo>
                    <a:pt x="1244600" y="0"/>
                  </a:lnTo>
                  <a:lnTo>
                    <a:pt x="1291205" y="5364"/>
                  </a:lnTo>
                  <a:lnTo>
                    <a:pt x="1333981" y="20645"/>
                  </a:lnTo>
                  <a:lnTo>
                    <a:pt x="1371709" y="44626"/>
                  </a:lnTo>
                  <a:lnTo>
                    <a:pt x="1403173" y="76090"/>
                  </a:lnTo>
                  <a:lnTo>
                    <a:pt x="1427154" y="113818"/>
                  </a:lnTo>
                  <a:lnTo>
                    <a:pt x="1442435" y="156594"/>
                  </a:lnTo>
                  <a:lnTo>
                    <a:pt x="1447800" y="203199"/>
                  </a:lnTo>
                  <a:lnTo>
                    <a:pt x="1447800" y="1015999"/>
                  </a:lnTo>
                  <a:lnTo>
                    <a:pt x="1442435" y="1062589"/>
                  </a:lnTo>
                  <a:lnTo>
                    <a:pt x="1427154" y="1105359"/>
                  </a:lnTo>
                  <a:lnTo>
                    <a:pt x="1403173" y="1143088"/>
                  </a:lnTo>
                  <a:lnTo>
                    <a:pt x="1371709" y="1174557"/>
                  </a:lnTo>
                  <a:lnTo>
                    <a:pt x="1333981" y="1198545"/>
                  </a:lnTo>
                  <a:lnTo>
                    <a:pt x="1291205" y="1213832"/>
                  </a:lnTo>
                  <a:lnTo>
                    <a:pt x="1244600" y="1219199"/>
                  </a:lnTo>
                  <a:lnTo>
                    <a:pt x="203200" y="1219199"/>
                  </a:lnTo>
                  <a:lnTo>
                    <a:pt x="156594" y="1213832"/>
                  </a:lnTo>
                  <a:lnTo>
                    <a:pt x="113818" y="1198545"/>
                  </a:lnTo>
                  <a:lnTo>
                    <a:pt x="76090" y="1174557"/>
                  </a:lnTo>
                  <a:lnTo>
                    <a:pt x="44626" y="1143088"/>
                  </a:lnTo>
                  <a:lnTo>
                    <a:pt x="20645" y="1105359"/>
                  </a:lnTo>
                  <a:lnTo>
                    <a:pt x="5364" y="1062589"/>
                  </a:lnTo>
                  <a:lnTo>
                    <a:pt x="0" y="1015999"/>
                  </a:lnTo>
                  <a:lnTo>
                    <a:pt x="0" y="203199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44845" y="538048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14097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1409700" y="914400"/>
                  </a:lnTo>
                  <a:lnTo>
                    <a:pt x="1457882" y="906630"/>
                  </a:lnTo>
                  <a:lnTo>
                    <a:pt x="1499719" y="884994"/>
                  </a:lnTo>
                  <a:lnTo>
                    <a:pt x="1532705" y="852003"/>
                  </a:lnTo>
                  <a:lnTo>
                    <a:pt x="1554333" y="810168"/>
                  </a:lnTo>
                  <a:lnTo>
                    <a:pt x="1562100" y="762000"/>
                  </a:lnTo>
                  <a:lnTo>
                    <a:pt x="1562100" y="152400"/>
                  </a:lnTo>
                  <a:lnTo>
                    <a:pt x="1554333" y="104217"/>
                  </a:lnTo>
                  <a:lnTo>
                    <a:pt x="1532705" y="62380"/>
                  </a:lnTo>
                  <a:lnTo>
                    <a:pt x="1499719" y="29394"/>
                  </a:lnTo>
                  <a:lnTo>
                    <a:pt x="1457882" y="7766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44845" y="5380481"/>
              <a:ext cx="1562100" cy="914400"/>
            </a:xfrm>
            <a:custGeom>
              <a:avLst/>
              <a:gdLst/>
              <a:ahLst/>
              <a:cxnLst/>
              <a:rect l="l" t="t" r="r" b="b"/>
              <a:pathLst>
                <a:path w="15621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409700" y="0"/>
                  </a:lnTo>
                  <a:lnTo>
                    <a:pt x="1457882" y="7766"/>
                  </a:lnTo>
                  <a:lnTo>
                    <a:pt x="1499719" y="29394"/>
                  </a:lnTo>
                  <a:lnTo>
                    <a:pt x="1532705" y="62380"/>
                  </a:lnTo>
                  <a:lnTo>
                    <a:pt x="1554333" y="104217"/>
                  </a:lnTo>
                  <a:lnTo>
                    <a:pt x="1562100" y="152400"/>
                  </a:lnTo>
                  <a:lnTo>
                    <a:pt x="1562100" y="762000"/>
                  </a:lnTo>
                  <a:lnTo>
                    <a:pt x="1554333" y="810168"/>
                  </a:lnTo>
                  <a:lnTo>
                    <a:pt x="1532705" y="852003"/>
                  </a:lnTo>
                  <a:lnTo>
                    <a:pt x="1499719" y="884994"/>
                  </a:lnTo>
                  <a:lnTo>
                    <a:pt x="1457882" y="906630"/>
                  </a:lnTo>
                  <a:lnTo>
                    <a:pt x="1409700" y="914400"/>
                  </a:lnTo>
                  <a:lnTo>
                    <a:pt x="152400" y="914400"/>
                  </a:lnTo>
                  <a:lnTo>
                    <a:pt x="104217" y="906630"/>
                  </a:lnTo>
                  <a:lnTo>
                    <a:pt x="62380" y="884994"/>
                  </a:lnTo>
                  <a:lnTo>
                    <a:pt x="29394" y="852003"/>
                  </a:lnTo>
                  <a:lnTo>
                    <a:pt x="7766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982206" y="5076583"/>
            <a:ext cx="1134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Trained Classifier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368284" y="5338916"/>
            <a:ext cx="559435" cy="330835"/>
            <a:chOff x="6844283" y="5702808"/>
            <a:chExt cx="559435" cy="330835"/>
          </a:xfrm>
        </p:grpSpPr>
        <p:sp>
          <p:nvSpPr>
            <p:cNvPr id="53" name="object 53"/>
            <p:cNvSpPr/>
            <p:nvPr/>
          </p:nvSpPr>
          <p:spPr>
            <a:xfrm>
              <a:off x="6857237" y="57157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381000" y="0"/>
                  </a:moveTo>
                  <a:lnTo>
                    <a:pt x="381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381000" y="228600"/>
                  </a:lnTo>
                  <a:lnTo>
                    <a:pt x="381000" y="304800"/>
                  </a:lnTo>
                  <a:lnTo>
                    <a:pt x="533400" y="1524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7237" y="571576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76200"/>
                  </a:moveTo>
                  <a:lnTo>
                    <a:pt x="381000" y="76200"/>
                  </a:lnTo>
                  <a:lnTo>
                    <a:pt x="381000" y="0"/>
                  </a:lnTo>
                  <a:lnTo>
                    <a:pt x="533400" y="152400"/>
                  </a:lnTo>
                  <a:lnTo>
                    <a:pt x="381000" y="304800"/>
                  </a:lnTo>
                  <a:lnTo>
                    <a:pt x="381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">
            <a:extLst>
              <a:ext uri="{FF2B5EF4-FFF2-40B4-BE49-F238E27FC236}">
                <a16:creationId xmlns:a16="http://schemas.microsoft.com/office/drawing/2014/main" id="{DD215D54-CB3B-D37E-3F15-88F8D59BB354}"/>
              </a:ext>
            </a:extLst>
          </p:cNvPr>
          <p:cNvSpPr txBox="1"/>
          <p:nvPr/>
        </p:nvSpPr>
        <p:spPr>
          <a:xfrm>
            <a:off x="2059941" y="997965"/>
            <a:ext cx="8028305" cy="3829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Testing ensures we are not overfitting on the training data/ learned function</a:t>
            </a:r>
          </a:p>
          <a:p>
            <a:pPr marL="355600" marR="5080" lvl="1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i.e., ensure we can generalize to new unseen data</a:t>
            </a:r>
          </a:p>
          <a:p>
            <a:pPr marL="355600" marR="5080" lvl="1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Testing is usually also done during training</a:t>
            </a:r>
          </a:p>
          <a:p>
            <a:pPr marL="355600" marR="5080" lvl="2" indent="-342900">
              <a:buFont typeface="Arial"/>
              <a:buChar char="•"/>
              <a:tabLst>
                <a:tab pos="355600" algn="l"/>
              </a:tabLst>
            </a:pPr>
            <a:r>
              <a:rPr lang="en-US" sz="2800" spc="-10" dirty="0">
                <a:latin typeface="Calibri"/>
                <a:cs typeface="Calibri"/>
              </a:rPr>
              <a:t>This is called validation, and is performed on 10-20% of reserved training data to ensure generalization while training</a:t>
            </a:r>
          </a:p>
          <a:p>
            <a:pPr marL="355600" marR="5080" lvl="1" indent="-342900">
              <a:buFont typeface="Arial"/>
              <a:buChar char="•"/>
              <a:tabLst>
                <a:tab pos="355600" algn="l"/>
              </a:tabLst>
            </a:pPr>
            <a:endParaRPr lang="en-US" sz="2800" spc="-10" dirty="0">
              <a:latin typeface="Calibri"/>
              <a:cs typeface="Calibri"/>
            </a:endParaRPr>
          </a:p>
          <a:p>
            <a:pPr marL="355600" marR="5080" indent="-342900">
              <a:buFont typeface="Arial"/>
              <a:buChar char="•"/>
              <a:tabLst>
                <a:tab pos="35560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C406BCF-676C-5B47-3AA0-3C8B82896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55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Training</a:t>
            </a:r>
            <a:r>
              <a:rPr spc="-130" dirty="0"/>
              <a:t> </a:t>
            </a:r>
            <a:r>
              <a:rPr dirty="0"/>
              <a:t>CNN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30" dirty="0"/>
              <a:t> </a:t>
            </a:r>
            <a:r>
              <a:rPr dirty="0"/>
              <a:t>gradient</a:t>
            </a:r>
            <a:r>
              <a:rPr spc="-13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/>
          <p:nvPr/>
        </p:nvSpPr>
        <p:spPr>
          <a:xfrm>
            <a:off x="3080766" y="1552321"/>
            <a:ext cx="501650" cy="377190"/>
          </a:xfrm>
          <a:custGeom>
            <a:avLst/>
            <a:gdLst/>
            <a:ahLst/>
            <a:cxnLst/>
            <a:rect l="l" t="t" r="r" b="b"/>
            <a:pathLst>
              <a:path w="501650" h="377189">
                <a:moveTo>
                  <a:pt x="381000" y="0"/>
                </a:moveTo>
                <a:lnTo>
                  <a:pt x="375539" y="15366"/>
                </a:lnTo>
                <a:lnTo>
                  <a:pt x="397422" y="24818"/>
                </a:lnTo>
                <a:lnTo>
                  <a:pt x="416210" y="37925"/>
                </a:lnTo>
                <a:lnTo>
                  <a:pt x="444500" y="75056"/>
                </a:lnTo>
                <a:lnTo>
                  <a:pt x="461248" y="125142"/>
                </a:lnTo>
                <a:lnTo>
                  <a:pt x="466852" y="186562"/>
                </a:lnTo>
                <a:lnTo>
                  <a:pt x="465449" y="219805"/>
                </a:lnTo>
                <a:lnTo>
                  <a:pt x="454261" y="277145"/>
                </a:lnTo>
                <a:lnTo>
                  <a:pt x="431805" y="321941"/>
                </a:lnTo>
                <a:lnTo>
                  <a:pt x="397654" y="352143"/>
                </a:lnTo>
                <a:lnTo>
                  <a:pt x="376173" y="361695"/>
                </a:lnTo>
                <a:lnTo>
                  <a:pt x="381000" y="376936"/>
                </a:lnTo>
                <a:lnTo>
                  <a:pt x="432339" y="352853"/>
                </a:lnTo>
                <a:lnTo>
                  <a:pt x="470153" y="311150"/>
                </a:lnTo>
                <a:lnTo>
                  <a:pt x="493410" y="255206"/>
                </a:lnTo>
                <a:lnTo>
                  <a:pt x="501141" y="188594"/>
                </a:lnTo>
                <a:lnTo>
                  <a:pt x="499209" y="154070"/>
                </a:lnTo>
                <a:lnTo>
                  <a:pt x="483675" y="92833"/>
                </a:lnTo>
                <a:lnTo>
                  <a:pt x="452812" y="42969"/>
                </a:lnTo>
                <a:lnTo>
                  <a:pt x="408287" y="9909"/>
                </a:lnTo>
                <a:lnTo>
                  <a:pt x="381000" y="0"/>
                </a:lnTo>
                <a:close/>
              </a:path>
              <a:path w="501650" h="377189">
                <a:moveTo>
                  <a:pt x="120141" y="0"/>
                </a:moveTo>
                <a:lnTo>
                  <a:pt x="68897" y="24225"/>
                </a:lnTo>
                <a:lnTo>
                  <a:pt x="30987" y="66166"/>
                </a:lnTo>
                <a:lnTo>
                  <a:pt x="7731" y="122142"/>
                </a:lnTo>
                <a:lnTo>
                  <a:pt x="0" y="188594"/>
                </a:lnTo>
                <a:lnTo>
                  <a:pt x="1930" y="223246"/>
                </a:lnTo>
                <a:lnTo>
                  <a:pt x="17412" y="284499"/>
                </a:lnTo>
                <a:lnTo>
                  <a:pt x="48150" y="334198"/>
                </a:lnTo>
                <a:lnTo>
                  <a:pt x="92763" y="367103"/>
                </a:lnTo>
                <a:lnTo>
                  <a:pt x="120141" y="376936"/>
                </a:lnTo>
                <a:lnTo>
                  <a:pt x="124967" y="361695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6" y="15366"/>
                </a:lnTo>
                <a:lnTo>
                  <a:pt x="1201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7662" y="1552320"/>
            <a:ext cx="2536190" cy="377190"/>
          </a:xfrm>
          <a:custGeom>
            <a:avLst/>
            <a:gdLst/>
            <a:ahLst/>
            <a:cxnLst/>
            <a:rect l="l" t="t" r="r" b="b"/>
            <a:pathLst>
              <a:path w="2536190" h="377189">
                <a:moveTo>
                  <a:pt x="125476" y="15367"/>
                </a:moveTo>
                <a:lnTo>
                  <a:pt x="120142" y="0"/>
                </a:lnTo>
                <a:lnTo>
                  <a:pt x="92849" y="9918"/>
                </a:lnTo>
                <a:lnTo>
                  <a:pt x="68897" y="24231"/>
                </a:lnTo>
                <a:lnTo>
                  <a:pt x="30988" y="66167"/>
                </a:lnTo>
                <a:lnTo>
                  <a:pt x="7721" y="122148"/>
                </a:lnTo>
                <a:lnTo>
                  <a:pt x="0" y="188595"/>
                </a:lnTo>
                <a:lnTo>
                  <a:pt x="1930" y="223253"/>
                </a:lnTo>
                <a:lnTo>
                  <a:pt x="17411" y="284505"/>
                </a:lnTo>
                <a:lnTo>
                  <a:pt x="48145" y="334200"/>
                </a:lnTo>
                <a:lnTo>
                  <a:pt x="92760" y="367106"/>
                </a:lnTo>
                <a:lnTo>
                  <a:pt x="120142" y="376936"/>
                </a:lnTo>
                <a:lnTo>
                  <a:pt x="124968" y="361696"/>
                </a:lnTo>
                <a:lnTo>
                  <a:pt x="103479" y="352145"/>
                </a:lnTo>
                <a:lnTo>
                  <a:pt x="84937" y="338899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86"/>
                </a:lnTo>
                <a:lnTo>
                  <a:pt x="103746" y="24828"/>
                </a:lnTo>
                <a:lnTo>
                  <a:pt x="125476" y="15367"/>
                </a:lnTo>
                <a:close/>
              </a:path>
              <a:path w="2536190" h="377189">
                <a:moveTo>
                  <a:pt x="632968" y="15367"/>
                </a:moveTo>
                <a:lnTo>
                  <a:pt x="627634" y="0"/>
                </a:lnTo>
                <a:lnTo>
                  <a:pt x="600341" y="9918"/>
                </a:lnTo>
                <a:lnTo>
                  <a:pt x="576389" y="24231"/>
                </a:lnTo>
                <a:lnTo>
                  <a:pt x="538480" y="66167"/>
                </a:lnTo>
                <a:lnTo>
                  <a:pt x="515213" y="122148"/>
                </a:lnTo>
                <a:lnTo>
                  <a:pt x="507492" y="188595"/>
                </a:lnTo>
                <a:lnTo>
                  <a:pt x="509422" y="223253"/>
                </a:lnTo>
                <a:lnTo>
                  <a:pt x="524903" y="284505"/>
                </a:lnTo>
                <a:lnTo>
                  <a:pt x="555637" y="334200"/>
                </a:lnTo>
                <a:lnTo>
                  <a:pt x="600252" y="367106"/>
                </a:lnTo>
                <a:lnTo>
                  <a:pt x="627634" y="376936"/>
                </a:lnTo>
                <a:lnTo>
                  <a:pt x="632460" y="361696"/>
                </a:lnTo>
                <a:lnTo>
                  <a:pt x="610971" y="352145"/>
                </a:lnTo>
                <a:lnTo>
                  <a:pt x="592429" y="338899"/>
                </a:lnTo>
                <a:lnTo>
                  <a:pt x="564134" y="301244"/>
                </a:lnTo>
                <a:lnTo>
                  <a:pt x="547382" y="249999"/>
                </a:lnTo>
                <a:lnTo>
                  <a:pt x="541782" y="186563"/>
                </a:lnTo>
                <a:lnTo>
                  <a:pt x="543179" y="154444"/>
                </a:lnTo>
                <a:lnTo>
                  <a:pt x="554367" y="98679"/>
                </a:lnTo>
                <a:lnTo>
                  <a:pt x="576846" y="54686"/>
                </a:lnTo>
                <a:lnTo>
                  <a:pt x="611238" y="24828"/>
                </a:lnTo>
                <a:lnTo>
                  <a:pt x="632968" y="15367"/>
                </a:lnTo>
                <a:close/>
              </a:path>
              <a:path w="2536190" h="377189">
                <a:moveTo>
                  <a:pt x="1682242" y="188595"/>
                </a:moveTo>
                <a:lnTo>
                  <a:pt x="1674482" y="122148"/>
                </a:lnTo>
                <a:lnTo>
                  <a:pt x="1651127" y="66167"/>
                </a:lnTo>
                <a:lnTo>
                  <a:pt x="1613319" y="24231"/>
                </a:lnTo>
                <a:lnTo>
                  <a:pt x="1562100" y="0"/>
                </a:lnTo>
                <a:lnTo>
                  <a:pt x="1556639" y="15367"/>
                </a:lnTo>
                <a:lnTo>
                  <a:pt x="1578521" y="24828"/>
                </a:lnTo>
                <a:lnTo>
                  <a:pt x="1597304" y="37934"/>
                </a:lnTo>
                <a:lnTo>
                  <a:pt x="1625600" y="75057"/>
                </a:lnTo>
                <a:lnTo>
                  <a:pt x="1642338" y="125145"/>
                </a:lnTo>
                <a:lnTo>
                  <a:pt x="1647952" y="186563"/>
                </a:lnTo>
                <a:lnTo>
                  <a:pt x="1646542" y="219811"/>
                </a:lnTo>
                <a:lnTo>
                  <a:pt x="1635353" y="277152"/>
                </a:lnTo>
                <a:lnTo>
                  <a:pt x="1612900" y="321945"/>
                </a:lnTo>
                <a:lnTo>
                  <a:pt x="1578749" y="352145"/>
                </a:lnTo>
                <a:lnTo>
                  <a:pt x="1557274" y="361696"/>
                </a:lnTo>
                <a:lnTo>
                  <a:pt x="1562100" y="376936"/>
                </a:lnTo>
                <a:lnTo>
                  <a:pt x="1613433" y="352856"/>
                </a:lnTo>
                <a:lnTo>
                  <a:pt x="1651254" y="311150"/>
                </a:lnTo>
                <a:lnTo>
                  <a:pt x="1674507" y="255219"/>
                </a:lnTo>
                <a:lnTo>
                  <a:pt x="1680298" y="223253"/>
                </a:lnTo>
                <a:lnTo>
                  <a:pt x="1682242" y="188595"/>
                </a:lnTo>
                <a:close/>
              </a:path>
              <a:path w="2536190" h="377189">
                <a:moveTo>
                  <a:pt x="2535682" y="188595"/>
                </a:moveTo>
                <a:lnTo>
                  <a:pt x="2527935" y="122148"/>
                </a:lnTo>
                <a:lnTo>
                  <a:pt x="2504567" y="66167"/>
                </a:lnTo>
                <a:lnTo>
                  <a:pt x="2466759" y="24231"/>
                </a:lnTo>
                <a:lnTo>
                  <a:pt x="2415540" y="0"/>
                </a:lnTo>
                <a:lnTo>
                  <a:pt x="2410079" y="15367"/>
                </a:lnTo>
                <a:lnTo>
                  <a:pt x="2431961" y="24828"/>
                </a:lnTo>
                <a:lnTo>
                  <a:pt x="2450744" y="37934"/>
                </a:lnTo>
                <a:lnTo>
                  <a:pt x="2479040" y="75057"/>
                </a:lnTo>
                <a:lnTo>
                  <a:pt x="2495778" y="125145"/>
                </a:lnTo>
                <a:lnTo>
                  <a:pt x="2501392" y="186563"/>
                </a:lnTo>
                <a:lnTo>
                  <a:pt x="2499982" y="219811"/>
                </a:lnTo>
                <a:lnTo>
                  <a:pt x="2488793" y="277152"/>
                </a:lnTo>
                <a:lnTo>
                  <a:pt x="2466340" y="321945"/>
                </a:lnTo>
                <a:lnTo>
                  <a:pt x="2432189" y="352145"/>
                </a:lnTo>
                <a:lnTo>
                  <a:pt x="2410714" y="361696"/>
                </a:lnTo>
                <a:lnTo>
                  <a:pt x="2415540" y="376936"/>
                </a:lnTo>
                <a:lnTo>
                  <a:pt x="2466873" y="352856"/>
                </a:lnTo>
                <a:lnTo>
                  <a:pt x="2504694" y="311150"/>
                </a:lnTo>
                <a:lnTo>
                  <a:pt x="2527947" y="255219"/>
                </a:lnTo>
                <a:lnTo>
                  <a:pt x="2533739" y="223253"/>
                </a:lnTo>
                <a:lnTo>
                  <a:pt x="2535682" y="188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34541" y="949198"/>
            <a:ext cx="7548245" cy="1538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0365" indent="-342265">
              <a:spcBef>
                <a:spcPts val="105"/>
              </a:spcBef>
              <a:buFont typeface="Arial"/>
              <a:buChar char="•"/>
              <a:tabLst>
                <a:tab pos="380365" algn="l"/>
              </a:tabLst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CNN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composition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functions</a:t>
            </a:r>
            <a:endParaRPr sz="3200" dirty="0">
              <a:latin typeface="Calibri"/>
              <a:cs typeface="Calibri"/>
            </a:endParaRPr>
          </a:p>
          <a:p>
            <a:pPr marL="614045">
              <a:tabLst>
                <a:tab pos="1179195" algn="l"/>
                <a:tab pos="1694814" algn="l"/>
                <a:tab pos="3089275" algn="l"/>
                <a:tab pos="3775075" algn="l"/>
                <a:tab pos="4284345" algn="l"/>
                <a:tab pos="5361940" algn="l"/>
                <a:tab pos="6282690" algn="l"/>
              </a:tabLst>
            </a:pPr>
            <a:r>
              <a:rPr sz="3200" spc="-675" dirty="0">
                <a:latin typeface="Cambria Math"/>
                <a:cs typeface="Cambria Math"/>
              </a:rPr>
              <a:t>𝑓</a:t>
            </a:r>
            <a:r>
              <a:rPr sz="3525" spc="-60" baseline="-15366" dirty="0">
                <a:latin typeface="Cambria Math"/>
                <a:cs typeface="Cambria Math"/>
              </a:rPr>
              <a:t>𝒘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𝒙</a:t>
            </a:r>
            <a:r>
              <a:rPr sz="3200" dirty="0">
                <a:latin typeface="Cambria Math"/>
                <a:cs typeface="Cambria Math"/>
              </a:rPr>
              <a:t>	=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spc="-455" dirty="0">
                <a:latin typeface="Cambria Math"/>
                <a:cs typeface="Cambria Math"/>
              </a:rPr>
              <a:t>𝑓</a:t>
            </a:r>
            <a:r>
              <a:rPr sz="3525" spc="382" baseline="-15366" dirty="0">
                <a:latin typeface="Cambria Math"/>
                <a:cs typeface="Cambria Math"/>
              </a:rPr>
              <a:t>𝐿</a:t>
            </a:r>
            <a:r>
              <a:rPr sz="3200" spc="60" dirty="0">
                <a:latin typeface="Cambria Math"/>
                <a:cs typeface="Cambria Math"/>
              </a:rPr>
              <a:t>(…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145" dirty="0">
                <a:latin typeface="Cambria Math"/>
                <a:cs typeface="Cambria Math"/>
              </a:rPr>
              <a:t>(</a:t>
            </a:r>
            <a:r>
              <a:rPr sz="3200" spc="-370" dirty="0">
                <a:latin typeface="Cambria Math"/>
                <a:cs typeface="Cambria Math"/>
              </a:rPr>
              <a:t>𝑓</a:t>
            </a:r>
            <a:r>
              <a:rPr sz="3525" spc="217" baseline="-15366" dirty="0">
                <a:latin typeface="Cambria Math"/>
                <a:cs typeface="Cambria Math"/>
              </a:rPr>
              <a:t>2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spc="-590" dirty="0">
                <a:latin typeface="Cambria Math"/>
                <a:cs typeface="Cambria Math"/>
              </a:rPr>
              <a:t>𝑓</a:t>
            </a:r>
            <a:r>
              <a:rPr sz="3525" spc="-7" baseline="-15366" dirty="0">
                <a:latin typeface="Cambria Math"/>
                <a:cs typeface="Cambria Math"/>
              </a:rPr>
              <a:t>1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spc="-20" dirty="0">
                <a:latin typeface="Cambria Math"/>
                <a:cs typeface="Cambria Math"/>
              </a:rPr>
              <a:t>𝒙;</a:t>
            </a:r>
            <a:r>
              <a:rPr sz="3200" spc="-175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𝒘</a:t>
            </a:r>
            <a:r>
              <a:rPr sz="3525" spc="-37" baseline="-15366" dirty="0">
                <a:latin typeface="Cambria Math"/>
                <a:cs typeface="Cambria Math"/>
              </a:rPr>
              <a:t>1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;</a:t>
            </a:r>
            <a:r>
              <a:rPr sz="3200" spc="-17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𝒘</a:t>
            </a:r>
            <a:r>
              <a:rPr sz="3525" spc="-37" baseline="-15366" dirty="0">
                <a:latin typeface="Cambria Math"/>
                <a:cs typeface="Cambria Math"/>
              </a:rPr>
              <a:t>2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spc="-30" dirty="0">
                <a:latin typeface="Cambria Math"/>
                <a:cs typeface="Cambria Math"/>
              </a:rPr>
              <a:t>…</a:t>
            </a:r>
            <a:r>
              <a:rPr sz="3200" spc="-160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mbria Math"/>
                <a:cs typeface="Cambria Math"/>
              </a:rPr>
              <a:t>;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spc="45" dirty="0">
                <a:latin typeface="Cambria Math"/>
                <a:cs typeface="Cambria Math"/>
              </a:rPr>
              <a:t>𝒘</a:t>
            </a:r>
            <a:r>
              <a:rPr sz="3525" spc="67" baseline="-15366" dirty="0">
                <a:latin typeface="Cambria Math"/>
                <a:cs typeface="Cambria Math"/>
              </a:rPr>
              <a:t>𝐿</a:t>
            </a:r>
            <a:r>
              <a:rPr sz="3200" spc="45" dirty="0">
                <a:latin typeface="Cambria Math"/>
                <a:cs typeface="Cambria Math"/>
              </a:rPr>
              <a:t>)</a:t>
            </a:r>
            <a:endParaRPr sz="3200" dirty="0">
              <a:latin typeface="Cambria Math"/>
              <a:cs typeface="Cambria Math"/>
            </a:endParaRPr>
          </a:p>
          <a:p>
            <a:pPr marL="380365" indent="-342265">
              <a:spcBef>
                <a:spcPts val="385"/>
              </a:spcBef>
              <a:buFont typeface="Arial"/>
              <a:buChar char="•"/>
              <a:tabLst>
                <a:tab pos="380365" algn="l"/>
              </a:tabLst>
            </a:pPr>
            <a:r>
              <a:rPr sz="3200" spc="-10" dirty="0">
                <a:latin typeface="Calibri"/>
                <a:cs typeface="Calibri"/>
              </a:rPr>
              <a:t>Parameters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4518" y="3777360"/>
            <a:ext cx="513715" cy="328930"/>
          </a:xfrm>
          <a:custGeom>
            <a:avLst/>
            <a:gdLst/>
            <a:ahLst/>
            <a:cxnLst/>
            <a:rect l="l" t="t" r="r" b="b"/>
            <a:pathLst>
              <a:path w="513714" h="328929">
                <a:moveTo>
                  <a:pt x="408305" y="0"/>
                </a:moveTo>
                <a:lnTo>
                  <a:pt x="403606" y="13334"/>
                </a:lnTo>
                <a:lnTo>
                  <a:pt x="422656" y="21597"/>
                </a:lnTo>
                <a:lnTo>
                  <a:pt x="439038" y="33051"/>
                </a:lnTo>
                <a:lnTo>
                  <a:pt x="463804" y="65531"/>
                </a:lnTo>
                <a:lnTo>
                  <a:pt x="478377" y="109219"/>
                </a:lnTo>
                <a:lnTo>
                  <a:pt x="483234" y="162813"/>
                </a:lnTo>
                <a:lnTo>
                  <a:pt x="482000" y="191845"/>
                </a:lnTo>
                <a:lnTo>
                  <a:pt x="472197" y="241859"/>
                </a:lnTo>
                <a:lnTo>
                  <a:pt x="452655" y="280965"/>
                </a:lnTo>
                <a:lnTo>
                  <a:pt x="422850" y="307306"/>
                </a:lnTo>
                <a:lnTo>
                  <a:pt x="404113" y="315594"/>
                </a:lnTo>
                <a:lnTo>
                  <a:pt x="408305" y="328930"/>
                </a:lnTo>
                <a:lnTo>
                  <a:pt x="453135" y="307895"/>
                </a:lnTo>
                <a:lnTo>
                  <a:pt x="486156" y="271525"/>
                </a:lnTo>
                <a:lnTo>
                  <a:pt x="506444" y="222678"/>
                </a:lnTo>
                <a:lnTo>
                  <a:pt x="513206" y="164591"/>
                </a:lnTo>
                <a:lnTo>
                  <a:pt x="511496" y="134417"/>
                </a:lnTo>
                <a:lnTo>
                  <a:pt x="497883" y="80974"/>
                </a:lnTo>
                <a:lnTo>
                  <a:pt x="471027" y="37468"/>
                </a:lnTo>
                <a:lnTo>
                  <a:pt x="432165" y="8616"/>
                </a:lnTo>
                <a:lnTo>
                  <a:pt x="408305" y="0"/>
                </a:lnTo>
                <a:close/>
              </a:path>
              <a:path w="513714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1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4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4233" y="3675963"/>
            <a:ext cx="650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56870" algn="l"/>
              </a:tabLst>
            </a:pPr>
            <a:r>
              <a:rPr sz="2800" spc="-50" dirty="0">
                <a:latin typeface="Cambria Math"/>
                <a:cs typeface="Cambria Math"/>
              </a:rPr>
              <a:t>𝐿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𝒘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30367" y="3930396"/>
            <a:ext cx="210820" cy="22860"/>
          </a:xfrm>
          <a:custGeom>
            <a:avLst/>
            <a:gdLst/>
            <a:ahLst/>
            <a:cxnLst/>
            <a:rect l="l" t="t" r="r" b="b"/>
            <a:pathLst>
              <a:path w="210820" h="22860">
                <a:moveTo>
                  <a:pt x="210312" y="0"/>
                </a:moveTo>
                <a:lnTo>
                  <a:pt x="0" y="0"/>
                </a:lnTo>
                <a:lnTo>
                  <a:pt x="0" y="22859"/>
                </a:lnTo>
                <a:lnTo>
                  <a:pt x="210312" y="22859"/>
                </a:lnTo>
                <a:lnTo>
                  <a:pt x="210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34540" y="2426352"/>
            <a:ext cx="5359400" cy="14338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343785">
              <a:spcBef>
                <a:spcPts val="405"/>
              </a:spcBef>
            </a:pPr>
            <a:r>
              <a:rPr sz="2800" dirty="0">
                <a:latin typeface="Cambria Math"/>
                <a:cs typeface="Cambria Math"/>
              </a:rPr>
              <a:t>𝒘</a:t>
            </a:r>
            <a:r>
              <a:rPr sz="2800" spc="2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(𝒘</a:t>
            </a:r>
            <a:r>
              <a:rPr sz="3075" baseline="-16260" dirty="0">
                <a:latin typeface="Cambria Math"/>
                <a:cs typeface="Cambria Math"/>
              </a:rPr>
              <a:t>𝟏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3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𝒘</a:t>
            </a:r>
            <a:r>
              <a:rPr sz="3075" baseline="-16260" dirty="0">
                <a:latin typeface="Cambria Math"/>
                <a:cs typeface="Cambria Math"/>
              </a:rPr>
              <a:t>𝟐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3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𝒘</a:t>
            </a:r>
            <a:r>
              <a:rPr sz="3075" spc="-37" baseline="-16260" dirty="0">
                <a:latin typeface="Cambria Math"/>
                <a:cs typeface="Cambria Math"/>
              </a:rPr>
              <a:t>𝑳</a:t>
            </a:r>
            <a:r>
              <a:rPr sz="2800" spc="-25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  <a:p>
            <a:pPr marL="380365" indent="-342265">
              <a:lnSpc>
                <a:spcPts val="3770"/>
              </a:lnSpc>
              <a:spcBef>
                <a:spcPts val="360"/>
              </a:spcBef>
              <a:buFont typeface="Arial"/>
              <a:buChar char="•"/>
              <a:tabLst>
                <a:tab pos="380365" algn="l"/>
              </a:tabLst>
            </a:pPr>
            <a:r>
              <a:rPr sz="3200" dirty="0">
                <a:latin typeface="Calibri"/>
                <a:cs typeface="Calibri"/>
              </a:rPr>
              <a:t>Empirical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loss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function</a:t>
            </a:r>
            <a:endParaRPr sz="3200">
              <a:latin typeface="Calibri"/>
              <a:cs typeface="Calibri"/>
            </a:endParaRPr>
          </a:p>
          <a:p>
            <a:pPr marL="1242695" algn="ctr">
              <a:lnSpc>
                <a:spcPts val="3290"/>
              </a:lnSpc>
            </a:pP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3979" y="4225290"/>
            <a:ext cx="116839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50" spc="15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0943" y="3675964"/>
            <a:ext cx="3104515" cy="10124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95"/>
              </a:spcBef>
              <a:tabLst>
                <a:tab pos="749300" algn="l"/>
              </a:tabLst>
            </a:pPr>
            <a:r>
              <a:rPr sz="2800" spc="-50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2825" dirty="0">
                <a:latin typeface="Cambria Math"/>
                <a:cs typeface="Cambria Math"/>
              </a:rPr>
              <a:t>෍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𝑙(𝑧</a:t>
            </a:r>
            <a:r>
              <a:rPr sz="3075" spc="-15" baseline="-16260" dirty="0">
                <a:latin typeface="Cambria Math"/>
                <a:cs typeface="Cambria Math"/>
              </a:rPr>
              <a:t>𝑖</a:t>
            </a:r>
            <a:r>
              <a:rPr sz="2800" spc="-10" dirty="0">
                <a:latin typeface="Cambria Math"/>
                <a:cs typeface="Cambria Math"/>
              </a:rPr>
              <a:t>, </a:t>
            </a:r>
            <a:r>
              <a:rPr sz="2800" spc="-575" dirty="0">
                <a:latin typeface="Cambria Math"/>
                <a:cs typeface="Cambria Math"/>
              </a:rPr>
              <a:t>𝑓</a:t>
            </a:r>
            <a:r>
              <a:rPr sz="3075" spc="157" baseline="-16260" dirty="0">
                <a:latin typeface="Cambria Math"/>
                <a:cs typeface="Cambria Math"/>
              </a:rPr>
              <a:t>𝒘</a:t>
            </a:r>
            <a:r>
              <a:rPr sz="2800" spc="-25" dirty="0">
                <a:latin typeface="Cambria Math"/>
                <a:cs typeface="Cambria Math"/>
              </a:rPr>
              <a:t>(</a:t>
            </a:r>
            <a:r>
              <a:rPr sz="2800" spc="-30" dirty="0">
                <a:latin typeface="Cambria Math"/>
                <a:cs typeface="Cambria Math"/>
              </a:rPr>
              <a:t>𝒙</a:t>
            </a:r>
            <a:r>
              <a:rPr sz="3075" spc="135" baseline="-16260" dirty="0">
                <a:latin typeface="Cambria Math"/>
                <a:cs typeface="Cambria Math"/>
              </a:rPr>
              <a:t>𝒊</a:t>
            </a:r>
            <a:r>
              <a:rPr sz="2800" spc="-25" dirty="0">
                <a:latin typeface="Cambria Math"/>
                <a:cs typeface="Cambria Math"/>
              </a:rPr>
              <a:t>))</a:t>
            </a:r>
            <a:endParaRPr sz="2800">
              <a:latin typeface="Cambria Math"/>
              <a:cs typeface="Cambria Math"/>
            </a:endParaRPr>
          </a:p>
          <a:p>
            <a:pPr marL="480059">
              <a:lnSpc>
                <a:spcPts val="2615"/>
              </a:lnSpc>
            </a:pPr>
            <a:r>
              <a:rPr sz="2800" spc="-50" dirty="0">
                <a:latin typeface="Cambria Math"/>
                <a:cs typeface="Cambria Math"/>
              </a:rPr>
              <a:t>𝑛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59939" y="4508754"/>
            <a:ext cx="867918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Gradient</a:t>
            </a:r>
            <a:r>
              <a:rPr sz="3200" spc="-1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descent</a:t>
            </a:r>
            <a:r>
              <a:rPr lang="en-US" sz="3200" spc="-10" dirty="0">
                <a:latin typeface="Calibri"/>
                <a:cs typeface="Calibri"/>
              </a:rPr>
              <a:t> (w/ optimizers such as Adam) 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0358" y="5118609"/>
            <a:ext cx="190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005840" algn="l"/>
              </a:tabLst>
            </a:pPr>
            <a:r>
              <a:rPr sz="4800" spc="-30" baseline="-20833" dirty="0">
                <a:latin typeface="Cambria Math"/>
                <a:cs typeface="Cambria Math"/>
              </a:rPr>
              <a:t>𝒘</a:t>
            </a:r>
            <a:r>
              <a:rPr sz="2350" spc="-20" dirty="0">
                <a:latin typeface="Cambria Math"/>
                <a:cs typeface="Cambria Math"/>
              </a:rPr>
              <a:t>𝒕+𝟏</a:t>
            </a:r>
            <a:r>
              <a:rPr sz="2350" dirty="0">
                <a:latin typeface="Cambria Math"/>
                <a:cs typeface="Cambria Math"/>
              </a:rPr>
              <a:t>	</a:t>
            </a:r>
            <a:r>
              <a:rPr sz="4800" baseline="-20833" dirty="0">
                <a:latin typeface="Cambria Math"/>
                <a:cs typeface="Cambria Math"/>
              </a:rPr>
              <a:t>=</a:t>
            </a:r>
            <a:r>
              <a:rPr sz="4800" spc="247" baseline="-20833" dirty="0">
                <a:latin typeface="Cambria Math"/>
                <a:cs typeface="Cambria Math"/>
              </a:rPr>
              <a:t> </a:t>
            </a:r>
            <a:r>
              <a:rPr sz="4800" spc="-37" baseline="-20833" dirty="0">
                <a:latin typeface="Cambria Math"/>
                <a:cs typeface="Cambria Math"/>
              </a:rPr>
              <a:t>𝒘</a:t>
            </a:r>
            <a:r>
              <a:rPr sz="2350" spc="-25" dirty="0">
                <a:latin typeface="Cambria Math"/>
                <a:cs typeface="Cambria Math"/>
              </a:rPr>
              <a:t>𝒕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1535" y="5267960"/>
            <a:ext cx="720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030" algn="l"/>
              </a:tabLst>
            </a:pPr>
            <a:r>
              <a:rPr sz="3200" spc="-50" dirty="0">
                <a:latin typeface="Cambria Math"/>
                <a:cs typeface="Cambria Math"/>
              </a:rPr>
              <a:t>−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𝜂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6734" y="5459984"/>
            <a:ext cx="15684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350" spc="50" dirty="0">
                <a:latin typeface="Cambria Math"/>
                <a:cs typeface="Cambria Math"/>
              </a:rPr>
              <a:t>𝑡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61047" y="5558028"/>
            <a:ext cx="546100" cy="26034"/>
          </a:xfrm>
          <a:custGeom>
            <a:avLst/>
            <a:gdLst/>
            <a:ahLst/>
            <a:cxnLst/>
            <a:rect l="l" t="t" r="r" b="b"/>
            <a:pathLst>
              <a:path w="546100" h="26035">
                <a:moveTo>
                  <a:pt x="545591" y="0"/>
                </a:moveTo>
                <a:lnTo>
                  <a:pt x="0" y="0"/>
                </a:lnTo>
                <a:lnTo>
                  <a:pt x="0" y="25908"/>
                </a:lnTo>
                <a:lnTo>
                  <a:pt x="545591" y="25908"/>
                </a:lnTo>
                <a:lnTo>
                  <a:pt x="545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94958" y="4959553"/>
            <a:ext cx="481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𝜕𝒇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9237" y="5540756"/>
            <a:ext cx="5734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𝜕𝒘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52614" y="5228335"/>
            <a:ext cx="15049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350" spc="-50" dirty="0">
                <a:latin typeface="Cambria Math"/>
                <a:cs typeface="Cambria Math"/>
              </a:rPr>
              <a:t>𝒕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3409" y="5267960"/>
            <a:ext cx="825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43255" algn="l"/>
              </a:tabLst>
            </a:pPr>
            <a:r>
              <a:rPr sz="3200" spc="-25" dirty="0">
                <a:latin typeface="Cambria Math"/>
                <a:cs typeface="Cambria Math"/>
              </a:rPr>
              <a:t>(𝒘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)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5318" y="2005614"/>
            <a:ext cx="2173223" cy="234910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401563" y="6011249"/>
            <a:ext cx="1545590" cy="319318"/>
          </a:xfrm>
          <a:prstGeom prst="rect">
            <a:avLst/>
          </a:prstGeom>
          <a:ln w="57911">
            <a:solidFill>
              <a:srgbClr val="00AF5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spcBef>
                <a:spcPts val="330"/>
              </a:spcBef>
            </a:pPr>
            <a:r>
              <a:rPr sz="1800" dirty="0"/>
              <a:t>Learning</a:t>
            </a:r>
            <a:r>
              <a:rPr sz="1800" spc="-30" dirty="0"/>
              <a:t> </a:t>
            </a:r>
            <a:r>
              <a:rPr sz="1800" spc="-20" dirty="0"/>
              <a:t>rate</a:t>
            </a:r>
            <a:endParaRPr sz="1800" dirty="0"/>
          </a:p>
        </p:txBody>
      </p:sp>
      <p:sp>
        <p:nvSpPr>
          <p:cNvPr id="23" name="object 23"/>
          <p:cNvSpPr/>
          <p:nvPr/>
        </p:nvSpPr>
        <p:spPr>
          <a:xfrm>
            <a:off x="6199252" y="5791201"/>
            <a:ext cx="354329" cy="217002"/>
          </a:xfrm>
          <a:custGeom>
            <a:avLst/>
            <a:gdLst/>
            <a:ahLst/>
            <a:cxnLst/>
            <a:rect l="l" t="t" r="r" b="b"/>
            <a:pathLst>
              <a:path w="405764" h="608329">
                <a:moveTo>
                  <a:pt x="286977" y="130424"/>
                </a:moveTo>
                <a:lnTo>
                  <a:pt x="0" y="576376"/>
                </a:lnTo>
                <a:lnTo>
                  <a:pt x="48768" y="607720"/>
                </a:lnTo>
                <a:lnTo>
                  <a:pt x="335729" y="161780"/>
                </a:lnTo>
                <a:lnTo>
                  <a:pt x="286977" y="130424"/>
                </a:lnTo>
                <a:close/>
              </a:path>
              <a:path w="405764" h="608329">
                <a:moveTo>
                  <a:pt x="393872" y="106083"/>
                </a:moveTo>
                <a:lnTo>
                  <a:pt x="302641" y="106083"/>
                </a:lnTo>
                <a:lnTo>
                  <a:pt x="351409" y="137413"/>
                </a:lnTo>
                <a:lnTo>
                  <a:pt x="335729" y="161780"/>
                </a:lnTo>
                <a:lnTo>
                  <a:pt x="384429" y="193103"/>
                </a:lnTo>
                <a:lnTo>
                  <a:pt x="393872" y="106083"/>
                </a:lnTo>
                <a:close/>
              </a:path>
              <a:path w="405764" h="608329">
                <a:moveTo>
                  <a:pt x="302641" y="106083"/>
                </a:moveTo>
                <a:lnTo>
                  <a:pt x="286977" y="130424"/>
                </a:lnTo>
                <a:lnTo>
                  <a:pt x="335729" y="161780"/>
                </a:lnTo>
                <a:lnTo>
                  <a:pt x="351409" y="137413"/>
                </a:lnTo>
                <a:lnTo>
                  <a:pt x="302641" y="106083"/>
                </a:lnTo>
                <a:close/>
              </a:path>
              <a:path w="405764" h="608329">
                <a:moveTo>
                  <a:pt x="405384" y="0"/>
                </a:moveTo>
                <a:lnTo>
                  <a:pt x="238251" y="99085"/>
                </a:lnTo>
                <a:lnTo>
                  <a:pt x="286977" y="130424"/>
                </a:lnTo>
                <a:lnTo>
                  <a:pt x="302641" y="106083"/>
                </a:lnTo>
                <a:lnTo>
                  <a:pt x="393872" y="106083"/>
                </a:lnTo>
                <a:lnTo>
                  <a:pt x="40538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26732" y="6008202"/>
            <a:ext cx="1069975" cy="318036"/>
          </a:xfrm>
          <a:prstGeom prst="rect">
            <a:avLst/>
          </a:prstGeom>
          <a:ln w="57911">
            <a:solidFill>
              <a:srgbClr val="006FC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spcBef>
                <a:spcPts val="320"/>
              </a:spcBef>
            </a:pPr>
            <a:r>
              <a:rPr sz="1800" spc="-10" dirty="0"/>
              <a:t>Gradient</a:t>
            </a:r>
            <a:endParaRPr sz="1800" dirty="0"/>
          </a:p>
        </p:txBody>
      </p:sp>
      <p:sp>
        <p:nvSpPr>
          <p:cNvPr id="25" name="object 25"/>
          <p:cNvSpPr/>
          <p:nvPr/>
        </p:nvSpPr>
        <p:spPr>
          <a:xfrm>
            <a:off x="7572755" y="5867401"/>
            <a:ext cx="196470" cy="140801"/>
          </a:xfrm>
          <a:custGeom>
            <a:avLst/>
            <a:gdLst/>
            <a:ahLst/>
            <a:cxnLst/>
            <a:rect l="l" t="t" r="r" b="b"/>
            <a:pathLst>
              <a:path w="173989" h="511810">
                <a:moveTo>
                  <a:pt x="115824" y="144780"/>
                </a:moveTo>
                <a:lnTo>
                  <a:pt x="57912" y="144780"/>
                </a:lnTo>
                <a:lnTo>
                  <a:pt x="57912" y="511644"/>
                </a:lnTo>
                <a:lnTo>
                  <a:pt x="115824" y="511644"/>
                </a:lnTo>
                <a:lnTo>
                  <a:pt x="115824" y="144780"/>
                </a:lnTo>
                <a:close/>
              </a:path>
              <a:path w="173989" h="51181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1181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15663" y="6008202"/>
            <a:ext cx="1277620" cy="318036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spcBef>
                <a:spcPts val="320"/>
              </a:spcBef>
            </a:pPr>
            <a:r>
              <a:rPr sz="1800" dirty="0"/>
              <a:t>Old</a:t>
            </a:r>
            <a:r>
              <a:rPr sz="1800" spc="-10" dirty="0"/>
              <a:t> weight</a:t>
            </a:r>
            <a:endParaRPr sz="1800" dirty="0"/>
          </a:p>
        </p:txBody>
      </p:sp>
      <p:sp>
        <p:nvSpPr>
          <p:cNvPr id="27" name="object 27"/>
          <p:cNvSpPr/>
          <p:nvPr/>
        </p:nvSpPr>
        <p:spPr>
          <a:xfrm>
            <a:off x="4601208" y="5715001"/>
            <a:ext cx="720726" cy="293201"/>
          </a:xfrm>
          <a:custGeom>
            <a:avLst/>
            <a:gdLst/>
            <a:ahLst/>
            <a:cxnLst/>
            <a:rect l="l" t="t" r="r" b="b"/>
            <a:pathLst>
              <a:path w="788670" h="686435">
                <a:moveTo>
                  <a:pt x="638066" y="91597"/>
                </a:moveTo>
                <a:lnTo>
                  <a:pt x="0" y="642124"/>
                </a:lnTo>
                <a:lnTo>
                  <a:pt x="37846" y="685965"/>
                </a:lnTo>
                <a:lnTo>
                  <a:pt x="675914" y="135448"/>
                </a:lnTo>
                <a:lnTo>
                  <a:pt x="638066" y="91597"/>
                </a:lnTo>
                <a:close/>
              </a:path>
              <a:path w="788670" h="686435">
                <a:moveTo>
                  <a:pt x="758226" y="72656"/>
                </a:moveTo>
                <a:lnTo>
                  <a:pt x="660019" y="72656"/>
                </a:lnTo>
                <a:lnTo>
                  <a:pt x="697864" y="116509"/>
                </a:lnTo>
                <a:lnTo>
                  <a:pt x="675914" y="135448"/>
                </a:lnTo>
                <a:lnTo>
                  <a:pt x="713739" y="179273"/>
                </a:lnTo>
                <a:lnTo>
                  <a:pt x="758226" y="72656"/>
                </a:lnTo>
                <a:close/>
              </a:path>
              <a:path w="788670" h="686435">
                <a:moveTo>
                  <a:pt x="660019" y="72656"/>
                </a:moveTo>
                <a:lnTo>
                  <a:pt x="638066" y="91597"/>
                </a:lnTo>
                <a:lnTo>
                  <a:pt x="675914" y="135448"/>
                </a:lnTo>
                <a:lnTo>
                  <a:pt x="697864" y="116509"/>
                </a:lnTo>
                <a:lnTo>
                  <a:pt x="660019" y="72656"/>
                </a:lnTo>
                <a:close/>
              </a:path>
              <a:path w="788670" h="686435">
                <a:moveTo>
                  <a:pt x="788543" y="0"/>
                </a:moveTo>
                <a:lnTo>
                  <a:pt x="600201" y="47726"/>
                </a:lnTo>
                <a:lnTo>
                  <a:pt x="638066" y="91597"/>
                </a:lnTo>
                <a:lnTo>
                  <a:pt x="660019" y="72656"/>
                </a:lnTo>
                <a:lnTo>
                  <a:pt x="758226" y="72656"/>
                </a:lnTo>
                <a:lnTo>
                  <a:pt x="7885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85189" y="5410200"/>
            <a:ext cx="1381125" cy="318036"/>
          </a:xfrm>
          <a:prstGeom prst="rect">
            <a:avLst/>
          </a:prstGeom>
          <a:ln w="57912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spcBef>
                <a:spcPts val="320"/>
              </a:spcBef>
            </a:pPr>
            <a:r>
              <a:rPr sz="1800" dirty="0"/>
              <a:t>New</a:t>
            </a:r>
            <a:r>
              <a:rPr sz="1800" spc="-25" dirty="0"/>
              <a:t> </a:t>
            </a:r>
            <a:r>
              <a:rPr sz="1800" spc="-10" dirty="0"/>
              <a:t>weight</a:t>
            </a:r>
            <a:endParaRPr sz="1800"/>
          </a:p>
        </p:txBody>
      </p:sp>
      <p:sp>
        <p:nvSpPr>
          <p:cNvPr id="29" name="object 29"/>
          <p:cNvSpPr/>
          <p:nvPr/>
        </p:nvSpPr>
        <p:spPr>
          <a:xfrm>
            <a:off x="3265932" y="5507735"/>
            <a:ext cx="543560" cy="173990"/>
          </a:xfrm>
          <a:custGeom>
            <a:avLst/>
            <a:gdLst/>
            <a:ahLst/>
            <a:cxnLst/>
            <a:rect l="l" t="t" r="r" b="b"/>
            <a:pathLst>
              <a:path w="543560" h="173989">
                <a:moveTo>
                  <a:pt x="369697" y="0"/>
                </a:moveTo>
                <a:lnTo>
                  <a:pt x="369697" y="173735"/>
                </a:lnTo>
                <a:lnTo>
                  <a:pt x="485520" y="115823"/>
                </a:lnTo>
                <a:lnTo>
                  <a:pt x="398653" y="115823"/>
                </a:lnTo>
                <a:lnTo>
                  <a:pt x="398653" y="57911"/>
                </a:lnTo>
                <a:lnTo>
                  <a:pt x="485520" y="57911"/>
                </a:lnTo>
                <a:lnTo>
                  <a:pt x="369697" y="0"/>
                </a:lnTo>
                <a:close/>
              </a:path>
              <a:path w="543560" h="173989">
                <a:moveTo>
                  <a:pt x="36969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369697" y="115823"/>
                </a:lnTo>
                <a:lnTo>
                  <a:pt x="369697" y="57911"/>
                </a:lnTo>
                <a:close/>
              </a:path>
              <a:path w="543560" h="173989">
                <a:moveTo>
                  <a:pt x="485520" y="57911"/>
                </a:moveTo>
                <a:lnTo>
                  <a:pt x="398653" y="57911"/>
                </a:lnTo>
                <a:lnTo>
                  <a:pt x="398653" y="115823"/>
                </a:lnTo>
                <a:lnTo>
                  <a:pt x="485520" y="115823"/>
                </a:lnTo>
                <a:lnTo>
                  <a:pt x="543432" y="86867"/>
                </a:lnTo>
                <a:lnTo>
                  <a:pt x="485520" y="579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37465ED-AF0D-A438-7264-DE21A91C2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0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30" dirty="0"/>
              <a:t> </a:t>
            </a:r>
            <a:r>
              <a:rPr spc="-10" dirty="0"/>
              <a:t>Illustrative</a:t>
            </a:r>
            <a:r>
              <a:rPr spc="-11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3537966" y="1384680"/>
            <a:ext cx="880744" cy="377190"/>
          </a:xfrm>
          <a:custGeom>
            <a:avLst/>
            <a:gdLst/>
            <a:ahLst/>
            <a:cxnLst/>
            <a:rect l="l" t="t" r="r" b="b"/>
            <a:pathLst>
              <a:path w="880744" h="377189">
                <a:moveTo>
                  <a:pt x="760476" y="0"/>
                </a:moveTo>
                <a:lnTo>
                  <a:pt x="755014" y="15367"/>
                </a:lnTo>
                <a:lnTo>
                  <a:pt x="776898" y="24818"/>
                </a:lnTo>
                <a:lnTo>
                  <a:pt x="795686" y="37925"/>
                </a:lnTo>
                <a:lnTo>
                  <a:pt x="823976" y="75057"/>
                </a:lnTo>
                <a:lnTo>
                  <a:pt x="840724" y="125142"/>
                </a:lnTo>
                <a:lnTo>
                  <a:pt x="846327" y="186563"/>
                </a:lnTo>
                <a:lnTo>
                  <a:pt x="844925" y="219805"/>
                </a:lnTo>
                <a:lnTo>
                  <a:pt x="833737" y="277145"/>
                </a:lnTo>
                <a:lnTo>
                  <a:pt x="811281" y="321941"/>
                </a:lnTo>
                <a:lnTo>
                  <a:pt x="777130" y="352143"/>
                </a:lnTo>
                <a:lnTo>
                  <a:pt x="755650" y="361696"/>
                </a:lnTo>
                <a:lnTo>
                  <a:pt x="760476" y="376936"/>
                </a:lnTo>
                <a:lnTo>
                  <a:pt x="811815" y="352853"/>
                </a:lnTo>
                <a:lnTo>
                  <a:pt x="849629" y="311150"/>
                </a:lnTo>
                <a:lnTo>
                  <a:pt x="872886" y="255206"/>
                </a:lnTo>
                <a:lnTo>
                  <a:pt x="880617" y="188595"/>
                </a:lnTo>
                <a:lnTo>
                  <a:pt x="878685" y="154070"/>
                </a:lnTo>
                <a:lnTo>
                  <a:pt x="863151" y="92833"/>
                </a:lnTo>
                <a:lnTo>
                  <a:pt x="832288" y="42969"/>
                </a:lnTo>
                <a:lnTo>
                  <a:pt x="787763" y="9909"/>
                </a:lnTo>
                <a:lnTo>
                  <a:pt x="760476" y="0"/>
                </a:lnTo>
                <a:close/>
              </a:path>
              <a:path w="880744" h="377189">
                <a:moveTo>
                  <a:pt x="120141" y="0"/>
                </a:moveTo>
                <a:lnTo>
                  <a:pt x="68897" y="24225"/>
                </a:lnTo>
                <a:lnTo>
                  <a:pt x="30987" y="66167"/>
                </a:lnTo>
                <a:lnTo>
                  <a:pt x="7731" y="122142"/>
                </a:lnTo>
                <a:lnTo>
                  <a:pt x="0" y="188595"/>
                </a:lnTo>
                <a:lnTo>
                  <a:pt x="1930" y="223246"/>
                </a:lnTo>
                <a:lnTo>
                  <a:pt x="17412" y="284499"/>
                </a:lnTo>
                <a:lnTo>
                  <a:pt x="48150" y="334198"/>
                </a:lnTo>
                <a:lnTo>
                  <a:pt x="92763" y="367103"/>
                </a:lnTo>
                <a:lnTo>
                  <a:pt x="120141" y="376936"/>
                </a:lnTo>
                <a:lnTo>
                  <a:pt x="124967" y="361696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3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5" y="15367"/>
                </a:lnTo>
                <a:lnTo>
                  <a:pt x="1201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53486" y="1268933"/>
            <a:ext cx="2276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417830" algn="l"/>
                <a:tab pos="1314450" algn="l"/>
              </a:tabLst>
            </a:pPr>
            <a:r>
              <a:rPr sz="3200" spc="-50" dirty="0">
                <a:latin typeface="Cambria Math"/>
                <a:cs typeface="Cambria Math"/>
              </a:rPr>
              <a:t>𝑓</a:t>
            </a:r>
            <a:r>
              <a:rPr sz="3200" dirty="0">
                <a:latin typeface="Cambria Math"/>
                <a:cs typeface="Cambria Math"/>
              </a:rPr>
              <a:t>	𝑥,</a:t>
            </a:r>
            <a:r>
              <a:rPr sz="3200" spc="-95" dirty="0">
                <a:latin typeface="Cambria Math"/>
                <a:cs typeface="Cambria Math"/>
              </a:rPr>
              <a:t> </a:t>
            </a:r>
            <a:r>
              <a:rPr sz="3200" spc="-6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	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𝑥𝑦,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29171" y="1560575"/>
            <a:ext cx="462280" cy="26034"/>
          </a:xfrm>
          <a:custGeom>
            <a:avLst/>
            <a:gdLst/>
            <a:ahLst/>
            <a:cxnLst/>
            <a:rect l="l" t="t" r="r" b="b"/>
            <a:pathLst>
              <a:path w="462279" h="26034">
                <a:moveTo>
                  <a:pt x="461772" y="0"/>
                </a:moveTo>
                <a:lnTo>
                  <a:pt x="0" y="0"/>
                </a:lnTo>
                <a:lnTo>
                  <a:pt x="0" y="25908"/>
                </a:lnTo>
                <a:lnTo>
                  <a:pt x="461772" y="25908"/>
                </a:lnTo>
                <a:lnTo>
                  <a:pt x="461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17107" y="961390"/>
            <a:ext cx="4768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𝜕𝑓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0154" y="1542415"/>
            <a:ext cx="4699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1910" y="1268933"/>
            <a:ext cx="760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𝑦,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5344" y="1560575"/>
            <a:ext cx="462280" cy="26034"/>
          </a:xfrm>
          <a:custGeom>
            <a:avLst/>
            <a:gdLst/>
            <a:ahLst/>
            <a:cxnLst/>
            <a:rect l="l" t="t" r="r" b="b"/>
            <a:pathLst>
              <a:path w="462279" h="26034">
                <a:moveTo>
                  <a:pt x="461772" y="0"/>
                </a:moveTo>
                <a:lnTo>
                  <a:pt x="0" y="0"/>
                </a:lnTo>
                <a:lnTo>
                  <a:pt x="0" y="25908"/>
                </a:lnTo>
                <a:lnTo>
                  <a:pt x="461772" y="25908"/>
                </a:lnTo>
                <a:lnTo>
                  <a:pt x="461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93533" y="961390"/>
            <a:ext cx="477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𝜕𝑓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5058" y="1542415"/>
            <a:ext cx="480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8081" y="1268933"/>
            <a:ext cx="659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34734" y="3295777"/>
            <a:ext cx="880744" cy="377190"/>
          </a:xfrm>
          <a:custGeom>
            <a:avLst/>
            <a:gdLst/>
            <a:ahLst/>
            <a:cxnLst/>
            <a:rect l="l" t="t" r="r" b="b"/>
            <a:pathLst>
              <a:path w="880745" h="377189">
                <a:moveTo>
                  <a:pt x="760476" y="0"/>
                </a:moveTo>
                <a:lnTo>
                  <a:pt x="755014" y="15367"/>
                </a:lnTo>
                <a:lnTo>
                  <a:pt x="776898" y="24818"/>
                </a:lnTo>
                <a:lnTo>
                  <a:pt x="795686" y="37925"/>
                </a:lnTo>
                <a:lnTo>
                  <a:pt x="823976" y="75057"/>
                </a:lnTo>
                <a:lnTo>
                  <a:pt x="840724" y="125142"/>
                </a:lnTo>
                <a:lnTo>
                  <a:pt x="846327" y="186562"/>
                </a:lnTo>
                <a:lnTo>
                  <a:pt x="844925" y="219805"/>
                </a:lnTo>
                <a:lnTo>
                  <a:pt x="833737" y="277145"/>
                </a:lnTo>
                <a:lnTo>
                  <a:pt x="811281" y="321941"/>
                </a:lnTo>
                <a:lnTo>
                  <a:pt x="777130" y="352143"/>
                </a:lnTo>
                <a:lnTo>
                  <a:pt x="755650" y="361696"/>
                </a:lnTo>
                <a:lnTo>
                  <a:pt x="760476" y="376936"/>
                </a:lnTo>
                <a:lnTo>
                  <a:pt x="811815" y="352853"/>
                </a:lnTo>
                <a:lnTo>
                  <a:pt x="849629" y="311150"/>
                </a:lnTo>
                <a:lnTo>
                  <a:pt x="872886" y="255206"/>
                </a:lnTo>
                <a:lnTo>
                  <a:pt x="880617" y="188595"/>
                </a:lnTo>
                <a:lnTo>
                  <a:pt x="878685" y="154070"/>
                </a:lnTo>
                <a:lnTo>
                  <a:pt x="863151" y="92833"/>
                </a:lnTo>
                <a:lnTo>
                  <a:pt x="832288" y="42969"/>
                </a:lnTo>
                <a:lnTo>
                  <a:pt x="787763" y="9909"/>
                </a:lnTo>
                <a:lnTo>
                  <a:pt x="760476" y="0"/>
                </a:lnTo>
                <a:close/>
              </a:path>
              <a:path w="880745" h="377189">
                <a:moveTo>
                  <a:pt x="120141" y="0"/>
                </a:moveTo>
                <a:lnTo>
                  <a:pt x="68897" y="24225"/>
                </a:lnTo>
                <a:lnTo>
                  <a:pt x="30987" y="66167"/>
                </a:lnTo>
                <a:lnTo>
                  <a:pt x="7731" y="122142"/>
                </a:lnTo>
                <a:lnTo>
                  <a:pt x="0" y="188595"/>
                </a:lnTo>
                <a:lnTo>
                  <a:pt x="1930" y="223246"/>
                </a:lnTo>
                <a:lnTo>
                  <a:pt x="17412" y="284499"/>
                </a:lnTo>
                <a:lnTo>
                  <a:pt x="48150" y="334198"/>
                </a:lnTo>
                <a:lnTo>
                  <a:pt x="92763" y="367103"/>
                </a:lnTo>
                <a:lnTo>
                  <a:pt x="120141" y="376936"/>
                </a:lnTo>
                <a:lnTo>
                  <a:pt x="124967" y="361696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5" y="15367"/>
                </a:lnTo>
                <a:lnTo>
                  <a:pt x="1201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59941" y="2694814"/>
            <a:ext cx="6787515" cy="1000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Example:</a:t>
            </a:r>
            <a:endParaRPr sz="3200">
              <a:latin typeface="Calibri"/>
              <a:cs typeface="Calibri"/>
            </a:endParaRPr>
          </a:p>
          <a:p>
            <a:pPr marL="1297305">
              <a:lnSpc>
                <a:spcPts val="3835"/>
              </a:lnSpc>
              <a:tabLst>
                <a:tab pos="4708525" algn="l"/>
                <a:tab pos="5603240" algn="l"/>
              </a:tabLst>
            </a:pPr>
            <a:r>
              <a:rPr sz="3200" dirty="0">
                <a:latin typeface="Cambria Math"/>
                <a:cs typeface="Cambria Math"/>
              </a:rPr>
              <a:t>𝑥</a:t>
            </a:r>
            <a:r>
              <a:rPr sz="3200" spc="26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70" dirty="0">
                <a:latin typeface="Cambria Math"/>
                <a:cs typeface="Cambria Math"/>
              </a:rPr>
              <a:t> </a:t>
            </a:r>
            <a:r>
              <a:rPr sz="3200" spc="-10" dirty="0">
                <a:latin typeface="Cambria Math"/>
                <a:cs typeface="Cambria Math"/>
              </a:rPr>
              <a:t>4,</a:t>
            </a:r>
            <a:r>
              <a:rPr sz="3200" spc="-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𝑦</a:t>
            </a:r>
            <a:r>
              <a:rPr sz="3200" spc="22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6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−3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⇒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𝑓</a:t>
            </a:r>
            <a:r>
              <a:rPr sz="3200" dirty="0">
                <a:latin typeface="Cambria Math"/>
                <a:cs typeface="Cambria Math"/>
              </a:rPr>
              <a:t>	𝑥,</a:t>
            </a:r>
            <a:r>
              <a:rPr sz="3200" spc="-95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𝑦</a:t>
            </a:r>
            <a:r>
              <a:rPr sz="3200" dirty="0">
                <a:latin typeface="Cambria Math"/>
                <a:cs typeface="Cambria Math"/>
              </a:rPr>
              <a:t>	=</a:t>
            </a:r>
            <a:r>
              <a:rPr sz="3200" spc="175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−12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81962" y="4648961"/>
            <a:ext cx="3505200" cy="1478280"/>
          </a:xfrm>
          <a:custGeom>
            <a:avLst/>
            <a:gdLst/>
            <a:ahLst/>
            <a:cxnLst/>
            <a:rect l="l" t="t" r="r" b="b"/>
            <a:pathLst>
              <a:path w="3505200" h="1478279">
                <a:moveTo>
                  <a:pt x="0" y="1478280"/>
                </a:moveTo>
                <a:lnTo>
                  <a:pt x="3505200" y="1478280"/>
                </a:lnTo>
                <a:lnTo>
                  <a:pt x="3505200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72640" y="4670298"/>
            <a:ext cx="32194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3200" dirty="0"/>
              <a:t>Partial</a:t>
            </a:r>
            <a:r>
              <a:rPr sz="3200" spc="-55" dirty="0"/>
              <a:t> </a:t>
            </a:r>
            <a:r>
              <a:rPr sz="3200" spc="-10" dirty="0"/>
              <a:t>derivatives</a:t>
            </a:r>
            <a:endParaRPr sz="3200"/>
          </a:p>
        </p:txBody>
      </p:sp>
      <p:sp>
        <p:nvSpPr>
          <p:cNvPr id="17" name="object 17"/>
          <p:cNvSpPr/>
          <p:nvPr/>
        </p:nvSpPr>
        <p:spPr>
          <a:xfrm>
            <a:off x="2072640" y="5638800"/>
            <a:ext cx="403860" cy="22860"/>
          </a:xfrm>
          <a:custGeom>
            <a:avLst/>
            <a:gdLst/>
            <a:ahLst/>
            <a:cxnLst/>
            <a:rect l="l" t="t" r="r" b="b"/>
            <a:pathLst>
              <a:path w="403859" h="22860">
                <a:moveTo>
                  <a:pt x="403859" y="0"/>
                </a:moveTo>
                <a:lnTo>
                  <a:pt x="0" y="0"/>
                </a:lnTo>
                <a:lnTo>
                  <a:pt x="0" y="22859"/>
                </a:lnTo>
                <a:lnTo>
                  <a:pt x="403859" y="22859"/>
                </a:lnTo>
                <a:lnTo>
                  <a:pt x="403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72640" y="5116526"/>
            <a:ext cx="1414780" cy="958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  <a:p>
            <a:pPr marL="502920">
              <a:lnSpc>
                <a:spcPts val="1995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−3,</a:t>
            </a:r>
            <a:endParaRPr sz="2800">
              <a:latin typeface="Cambria Math"/>
              <a:cs typeface="Cambria Math"/>
            </a:endParaRPr>
          </a:p>
          <a:p>
            <a:pPr marL="2540">
              <a:lnSpc>
                <a:spcPts val="2615"/>
              </a:lnSpc>
            </a:pPr>
            <a:r>
              <a:rPr sz="2800" spc="-25" dirty="0">
                <a:latin typeface="Cambria Math"/>
                <a:cs typeface="Cambria Math"/>
              </a:rPr>
              <a:t>𝜕𝑥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64151" y="5638800"/>
            <a:ext cx="403860" cy="22860"/>
          </a:xfrm>
          <a:custGeom>
            <a:avLst/>
            <a:gdLst/>
            <a:ahLst/>
            <a:cxnLst/>
            <a:rect l="l" t="t" r="r" b="b"/>
            <a:pathLst>
              <a:path w="403860" h="22860">
                <a:moveTo>
                  <a:pt x="403860" y="0"/>
                </a:moveTo>
                <a:lnTo>
                  <a:pt x="0" y="0"/>
                </a:lnTo>
                <a:lnTo>
                  <a:pt x="0" y="22859"/>
                </a:lnTo>
                <a:lnTo>
                  <a:pt x="403860" y="22859"/>
                </a:lnTo>
                <a:lnTo>
                  <a:pt x="403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64405" y="5036406"/>
            <a:ext cx="411480" cy="103822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>
              <a:spcBef>
                <a:spcPts val="730"/>
              </a:spcBef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  <a:p>
            <a:pPr>
              <a:spcBef>
                <a:spcPts val="625"/>
              </a:spcBef>
            </a:pPr>
            <a:r>
              <a:rPr sz="2800" spc="-25" dirty="0">
                <a:latin typeface="Cambria Math"/>
                <a:cs typeface="Cambria Math"/>
              </a:rPr>
              <a:t>𝜕𝑦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67708" y="5385308"/>
            <a:ext cx="572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4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77761" y="4648961"/>
            <a:ext cx="3505200" cy="1478280"/>
          </a:xfrm>
          <a:custGeom>
            <a:avLst/>
            <a:gdLst/>
            <a:ahLst/>
            <a:cxnLst/>
            <a:rect l="l" t="t" r="r" b="b"/>
            <a:pathLst>
              <a:path w="3505200" h="1478279">
                <a:moveTo>
                  <a:pt x="0" y="1478280"/>
                </a:moveTo>
                <a:lnTo>
                  <a:pt x="3505199" y="1478280"/>
                </a:lnTo>
                <a:lnTo>
                  <a:pt x="3505199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69329" y="4410494"/>
            <a:ext cx="2112645" cy="142684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>
              <a:spcBef>
                <a:spcPts val="2150"/>
              </a:spcBef>
            </a:pPr>
            <a:r>
              <a:rPr sz="3200" spc="-10" dirty="0"/>
              <a:t>Gradient</a:t>
            </a:r>
            <a:endParaRPr sz="3200"/>
          </a:p>
          <a:p>
            <a:pPr marL="1089660">
              <a:spcBef>
                <a:spcPts val="1780"/>
              </a:spcBef>
            </a:pPr>
            <a:r>
              <a:rPr sz="2800" dirty="0">
                <a:latin typeface="Cambria Math"/>
                <a:cs typeface="Cambria Math"/>
              </a:rPr>
              <a:t>𝛻𝑓</a:t>
            </a:r>
            <a:r>
              <a:rPr sz="2800" spc="2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[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68512" y="5638800"/>
            <a:ext cx="998219" cy="22860"/>
          </a:xfrm>
          <a:custGeom>
            <a:avLst/>
            <a:gdLst/>
            <a:ahLst/>
            <a:cxnLst/>
            <a:rect l="l" t="t" r="r" b="b"/>
            <a:pathLst>
              <a:path w="998220" h="22860">
                <a:moveTo>
                  <a:pt x="403847" y="0"/>
                </a:moveTo>
                <a:lnTo>
                  <a:pt x="0" y="0"/>
                </a:lnTo>
                <a:lnTo>
                  <a:pt x="0" y="22860"/>
                </a:lnTo>
                <a:lnTo>
                  <a:pt x="403847" y="22860"/>
                </a:lnTo>
                <a:lnTo>
                  <a:pt x="403847" y="0"/>
                </a:lnTo>
                <a:close/>
              </a:path>
              <a:path w="998220" h="22860">
                <a:moveTo>
                  <a:pt x="998220" y="0"/>
                </a:moveTo>
                <a:lnTo>
                  <a:pt x="594360" y="0"/>
                </a:lnTo>
                <a:lnTo>
                  <a:pt x="594360" y="22860"/>
                </a:lnTo>
                <a:lnTo>
                  <a:pt x="998220" y="22860"/>
                </a:lnTo>
                <a:lnTo>
                  <a:pt x="998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69782" y="5036406"/>
            <a:ext cx="1005205" cy="103822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>
              <a:spcBef>
                <a:spcPts val="730"/>
              </a:spcBef>
              <a:tabLst>
                <a:tab pos="593725" algn="l"/>
              </a:tabLst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  <a:p>
            <a:pPr marL="2540">
              <a:spcBef>
                <a:spcPts val="625"/>
              </a:spcBef>
              <a:tabLst>
                <a:tab pos="593725" algn="l"/>
              </a:tabLst>
            </a:pPr>
            <a:r>
              <a:rPr sz="2800" spc="-25" dirty="0">
                <a:latin typeface="Cambria Math"/>
                <a:cs typeface="Cambria Math"/>
              </a:rPr>
              <a:t>𝜕𝑥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28228" y="6595796"/>
            <a:ext cx="256413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Example</a:t>
            </a:r>
            <a:r>
              <a:rPr spc="-65" dirty="0"/>
              <a:t> </a:t>
            </a:r>
            <a:r>
              <a:rPr dirty="0"/>
              <a:t>credit:</a:t>
            </a:r>
            <a:r>
              <a:rPr spc="-110" dirty="0"/>
              <a:t> </a:t>
            </a:r>
            <a:r>
              <a:rPr dirty="0"/>
              <a:t>Andrej</a:t>
            </a:r>
            <a:r>
              <a:rPr spc="-35" dirty="0"/>
              <a:t> </a:t>
            </a:r>
            <a:r>
              <a:rPr spc="-10" dirty="0"/>
              <a:t>Karpathy</a:t>
            </a:r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31555" y="5385308"/>
            <a:ext cx="673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  <a:tabLst>
                <a:tab pos="535940" algn="l"/>
              </a:tabLst>
            </a:pPr>
            <a:r>
              <a:rPr sz="2800" spc="-50" dirty="0">
                <a:latin typeface="Cambria Math"/>
                <a:cs typeface="Cambria Math"/>
              </a:rPr>
              <a:t>,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]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D7D6789-3EA9-D99F-32E2-F5C7D26618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2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783079" y="1123188"/>
            <a:ext cx="3799840" cy="1454150"/>
            <a:chOff x="259079" y="1123188"/>
            <a:chExt cx="3799840" cy="1454150"/>
          </a:xfrm>
        </p:grpSpPr>
        <p:sp>
          <p:nvSpPr>
            <p:cNvPr id="6" name="object 6"/>
            <p:cNvSpPr/>
            <p:nvPr/>
          </p:nvSpPr>
          <p:spPr>
            <a:xfrm>
              <a:off x="278129" y="1142238"/>
              <a:ext cx="3761740" cy="1416050"/>
            </a:xfrm>
            <a:custGeom>
              <a:avLst/>
              <a:gdLst/>
              <a:ahLst/>
              <a:cxnLst/>
              <a:rect l="l" t="t" r="r" b="b"/>
              <a:pathLst>
                <a:path w="3761740" h="1416050">
                  <a:moveTo>
                    <a:pt x="0" y="1415796"/>
                  </a:moveTo>
                  <a:lnTo>
                    <a:pt x="3761232" y="1415796"/>
                  </a:lnTo>
                  <a:lnTo>
                    <a:pt x="3761232" y="0"/>
                  </a:lnTo>
                  <a:lnTo>
                    <a:pt x="0" y="0"/>
                  </a:lnTo>
                  <a:lnTo>
                    <a:pt x="0" y="14157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8134" y="2071497"/>
              <a:ext cx="401320" cy="22860"/>
            </a:xfrm>
            <a:custGeom>
              <a:avLst/>
              <a:gdLst/>
              <a:ahLst/>
              <a:cxnLst/>
              <a:rect l="l" t="t" r="r" b="b"/>
              <a:pathLst>
                <a:path w="401320" h="22860">
                  <a:moveTo>
                    <a:pt x="40081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00812" y="22860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92198" y="1166241"/>
            <a:ext cx="1499870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3185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𝑞</a:t>
            </a:r>
            <a:r>
              <a:rPr sz="2800" spc="2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3185"/>
              </a:lnSpc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3723" y="2054428"/>
            <a:ext cx="40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2071" y="1816684"/>
            <a:ext cx="647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1,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5460" y="2071497"/>
            <a:ext cx="402590" cy="22860"/>
          </a:xfrm>
          <a:custGeom>
            <a:avLst/>
            <a:gdLst/>
            <a:ahLst/>
            <a:cxnLst/>
            <a:rect l="l" t="t" r="r" b="b"/>
            <a:pathLst>
              <a:path w="402589" h="22860">
                <a:moveTo>
                  <a:pt x="402336" y="0"/>
                </a:moveTo>
                <a:lnTo>
                  <a:pt x="0" y="0"/>
                </a:lnTo>
                <a:lnTo>
                  <a:pt x="0" y="22860"/>
                </a:lnTo>
                <a:lnTo>
                  <a:pt x="402336" y="22860"/>
                </a:lnTo>
                <a:lnTo>
                  <a:pt x="402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15842" y="1548765"/>
            <a:ext cx="107569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  <a:p>
            <a:pPr marL="501015">
              <a:lnSpc>
                <a:spcPts val="1989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2615"/>
              </a:lnSpc>
            </a:pPr>
            <a:r>
              <a:rPr sz="2800" spc="-25" dirty="0">
                <a:latin typeface="Cambria Math"/>
                <a:cs typeface="Cambria Math"/>
              </a:rPr>
              <a:t>𝜕𝑦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8147" y="1123188"/>
            <a:ext cx="4000500" cy="1454150"/>
            <a:chOff x="4994147" y="1123188"/>
            <a:chExt cx="4000500" cy="1454150"/>
          </a:xfrm>
        </p:grpSpPr>
        <p:sp>
          <p:nvSpPr>
            <p:cNvPr id="14" name="object 14"/>
            <p:cNvSpPr/>
            <p:nvPr/>
          </p:nvSpPr>
          <p:spPr>
            <a:xfrm>
              <a:off x="5013197" y="1142238"/>
              <a:ext cx="3962400" cy="1416050"/>
            </a:xfrm>
            <a:custGeom>
              <a:avLst/>
              <a:gdLst/>
              <a:ahLst/>
              <a:cxnLst/>
              <a:rect l="l" t="t" r="r" b="b"/>
              <a:pathLst>
                <a:path w="3962400" h="1416050">
                  <a:moveTo>
                    <a:pt x="0" y="1415796"/>
                  </a:moveTo>
                  <a:lnTo>
                    <a:pt x="3962400" y="1415796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1415796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4256" y="2071497"/>
              <a:ext cx="403860" cy="22860"/>
            </a:xfrm>
            <a:custGeom>
              <a:avLst/>
              <a:gdLst/>
              <a:ahLst/>
              <a:cxnLst/>
              <a:rect l="l" t="t" r="r" b="b"/>
              <a:pathLst>
                <a:path w="403860" h="22860">
                  <a:moveTo>
                    <a:pt x="403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03860" y="2286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29147" y="1166241"/>
            <a:ext cx="1042669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3185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𝑓</a:t>
            </a:r>
            <a:r>
              <a:rPr sz="2800" spc="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𝑞𝑧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3185"/>
              </a:lnSpc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0670" y="2054428"/>
            <a:ext cx="402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2066" y="1816684"/>
            <a:ext cx="626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𝑧,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57056" y="2071497"/>
            <a:ext cx="403860" cy="22860"/>
          </a:xfrm>
          <a:custGeom>
            <a:avLst/>
            <a:gdLst/>
            <a:ahLst/>
            <a:cxnLst/>
            <a:rect l="l" t="t" r="r" b="b"/>
            <a:pathLst>
              <a:path w="403859" h="22860">
                <a:moveTo>
                  <a:pt x="403859" y="0"/>
                </a:moveTo>
                <a:lnTo>
                  <a:pt x="0" y="0"/>
                </a:lnTo>
                <a:lnTo>
                  <a:pt x="0" y="22860"/>
                </a:lnTo>
                <a:lnTo>
                  <a:pt x="403859" y="22860"/>
                </a:lnTo>
                <a:lnTo>
                  <a:pt x="403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58200" y="1548765"/>
            <a:ext cx="107188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  <a:p>
            <a:pPr marL="502920">
              <a:lnSpc>
                <a:spcPts val="1989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𝑞</a:t>
            </a:r>
            <a:endParaRPr sz="2800">
              <a:latin typeface="Cambria Math"/>
              <a:cs typeface="Cambria Math"/>
            </a:endParaRPr>
          </a:p>
          <a:p>
            <a:pPr marL="13335">
              <a:lnSpc>
                <a:spcPts val="2615"/>
              </a:lnSpc>
            </a:pPr>
            <a:r>
              <a:rPr sz="2800" spc="-25" dirty="0">
                <a:latin typeface="Cambria Math"/>
                <a:cs typeface="Cambria Math"/>
              </a:rPr>
              <a:t>𝜕𝑧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24300" y="4172711"/>
            <a:ext cx="4630420" cy="1454150"/>
            <a:chOff x="2400300" y="4172711"/>
            <a:chExt cx="4630420" cy="1454150"/>
          </a:xfrm>
        </p:grpSpPr>
        <p:sp>
          <p:nvSpPr>
            <p:cNvPr id="22" name="object 22"/>
            <p:cNvSpPr/>
            <p:nvPr/>
          </p:nvSpPr>
          <p:spPr>
            <a:xfrm>
              <a:off x="2419350" y="4191761"/>
              <a:ext cx="4592320" cy="1416050"/>
            </a:xfrm>
            <a:custGeom>
              <a:avLst/>
              <a:gdLst/>
              <a:ahLst/>
              <a:cxnLst/>
              <a:rect l="l" t="t" r="r" b="b"/>
              <a:pathLst>
                <a:path w="4592320" h="1416050">
                  <a:moveTo>
                    <a:pt x="0" y="1415796"/>
                  </a:moveTo>
                  <a:lnTo>
                    <a:pt x="4591811" y="1415796"/>
                  </a:lnTo>
                  <a:lnTo>
                    <a:pt x="4591811" y="0"/>
                  </a:lnTo>
                  <a:lnTo>
                    <a:pt x="0" y="0"/>
                  </a:lnTo>
                  <a:lnTo>
                    <a:pt x="0" y="1415796"/>
                  </a:lnTo>
                  <a:close/>
                </a:path>
              </a:pathLst>
            </a:custGeom>
            <a:ln w="380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99026" y="5120639"/>
              <a:ext cx="1594485" cy="22860"/>
            </a:xfrm>
            <a:custGeom>
              <a:avLst/>
              <a:gdLst/>
              <a:ahLst/>
              <a:cxnLst/>
              <a:rect l="l" t="t" r="r" b="b"/>
              <a:pathLst>
                <a:path w="1594485" h="22860">
                  <a:moveTo>
                    <a:pt x="403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03860" y="22860"/>
                  </a:lnTo>
                  <a:lnTo>
                    <a:pt x="403860" y="0"/>
                  </a:lnTo>
                  <a:close/>
                </a:path>
                <a:path w="1594485" h="22860">
                  <a:moveTo>
                    <a:pt x="998220" y="0"/>
                  </a:moveTo>
                  <a:lnTo>
                    <a:pt x="594360" y="0"/>
                  </a:lnTo>
                  <a:lnTo>
                    <a:pt x="594360" y="22860"/>
                  </a:lnTo>
                  <a:lnTo>
                    <a:pt x="998220" y="22860"/>
                  </a:lnTo>
                  <a:lnTo>
                    <a:pt x="998220" y="0"/>
                  </a:lnTo>
                  <a:close/>
                </a:path>
                <a:path w="1594485" h="22860">
                  <a:moveTo>
                    <a:pt x="1594104" y="0"/>
                  </a:moveTo>
                  <a:lnTo>
                    <a:pt x="1190244" y="0"/>
                  </a:lnTo>
                  <a:lnTo>
                    <a:pt x="1190244" y="22860"/>
                  </a:lnTo>
                  <a:lnTo>
                    <a:pt x="1594104" y="22860"/>
                  </a:lnTo>
                  <a:lnTo>
                    <a:pt x="15941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35298" y="4216146"/>
            <a:ext cx="4305300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3185"/>
              </a:lnSpc>
              <a:spcBef>
                <a:spcPts val="95"/>
              </a:spcBef>
            </a:pPr>
            <a:r>
              <a:rPr sz="2800" dirty="0"/>
              <a:t>Goal:</a:t>
            </a:r>
            <a:r>
              <a:rPr sz="2800" spc="-80" dirty="0"/>
              <a:t> </a:t>
            </a:r>
            <a:r>
              <a:rPr sz="2800" dirty="0"/>
              <a:t>compute</a:t>
            </a:r>
            <a:r>
              <a:rPr sz="2800" spc="-70" dirty="0"/>
              <a:t> </a:t>
            </a:r>
            <a:r>
              <a:rPr sz="2800" dirty="0"/>
              <a:t>the</a:t>
            </a:r>
            <a:r>
              <a:rPr sz="2800" spc="-80" dirty="0"/>
              <a:t> </a:t>
            </a:r>
            <a:r>
              <a:rPr sz="2800" spc="-10" dirty="0"/>
              <a:t>gradient</a:t>
            </a:r>
            <a:endParaRPr sz="2800"/>
          </a:p>
          <a:p>
            <a:pPr marL="1888489">
              <a:lnSpc>
                <a:spcPts val="3185"/>
              </a:lnSpc>
              <a:tabLst>
                <a:tab pos="2482215" algn="l"/>
                <a:tab pos="3078480" algn="l"/>
              </a:tabLst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28228" y="6595796"/>
            <a:ext cx="256413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Example</a:t>
            </a:r>
            <a:r>
              <a:rPr spc="-65" dirty="0"/>
              <a:t> </a:t>
            </a:r>
            <a:r>
              <a:rPr dirty="0"/>
              <a:t>credit:</a:t>
            </a:r>
            <a:r>
              <a:rPr spc="-110" dirty="0"/>
              <a:t> </a:t>
            </a:r>
            <a:r>
              <a:rPr dirty="0"/>
              <a:t>Andrej</a:t>
            </a:r>
            <a:r>
              <a:rPr spc="-35" dirty="0"/>
              <a:t> </a:t>
            </a:r>
            <a:r>
              <a:rPr spc="-10" dirty="0"/>
              <a:t>Karpathy</a:t>
            </a:r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26835" y="5104333"/>
            <a:ext cx="1583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  <a:tabLst>
                <a:tab pos="591185" algn="l"/>
                <a:tab pos="1200785" algn="l"/>
              </a:tabLst>
            </a:pPr>
            <a:r>
              <a:rPr sz="2800" spc="-25" dirty="0">
                <a:latin typeface="Cambria Math"/>
                <a:cs typeface="Cambria Math"/>
              </a:rPr>
              <a:t>𝜕𝑥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5" dirty="0">
                <a:latin typeface="Cambria Math"/>
                <a:cs typeface="Cambria Math"/>
              </a:rPr>
              <a:t>𝜕𝑧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3122" y="4866589"/>
            <a:ext cx="274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  <a:tabLst>
                <a:tab pos="1473835" algn="l"/>
                <a:tab pos="2068195" algn="l"/>
                <a:tab pos="2604770" algn="l"/>
              </a:tabLst>
            </a:pPr>
            <a:r>
              <a:rPr sz="2800" dirty="0">
                <a:latin typeface="Cambria Math"/>
                <a:cs typeface="Cambria Math"/>
              </a:rPr>
              <a:t>𝛻𝑓</a:t>
            </a:r>
            <a:r>
              <a:rPr sz="2800" spc="2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4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[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,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,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]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EA49C317-1CE0-F803-52EE-CC14700FB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516890" algn="l"/>
                <a:tab pos="2080895" algn="l"/>
                <a:tab pos="2812415" algn="l"/>
                <a:tab pos="4206875" algn="l"/>
              </a:tabLst>
            </a:pPr>
            <a:r>
              <a:rPr spc="-50" dirty="0">
                <a:latin typeface="Cambria Math"/>
                <a:cs typeface="Cambria Math"/>
              </a:rPr>
              <a:t>𝑓</a:t>
            </a:r>
            <a:r>
              <a:rPr lang="en-US" spc="-50" dirty="0">
                <a:latin typeface="Cambria Math"/>
                <a:cs typeface="Cambria Math"/>
              </a:rPr>
              <a:t>(</a:t>
            </a:r>
            <a:r>
              <a:rPr spc="50" dirty="0">
                <a:latin typeface="Cambria Math"/>
                <a:cs typeface="Cambria Math"/>
              </a:rPr>
              <a:t>𝑥,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𝑦,</a:t>
            </a:r>
            <a:r>
              <a:rPr spc="-190" dirty="0">
                <a:latin typeface="Cambria Math"/>
                <a:cs typeface="Cambria Math"/>
              </a:rPr>
              <a:t> </a:t>
            </a:r>
            <a:r>
              <a:rPr spc="-50" dirty="0">
                <a:latin typeface="Cambria Math"/>
                <a:cs typeface="Cambria Math"/>
              </a:rPr>
              <a:t>𝑧</a:t>
            </a:r>
            <a:r>
              <a:rPr lang="en-US" spc="-50" dirty="0">
                <a:latin typeface="Cambria Math"/>
                <a:cs typeface="Cambria Math"/>
              </a:rPr>
              <a:t>) </a:t>
            </a:r>
            <a:r>
              <a:rPr spc="-50" dirty="0">
                <a:latin typeface="Cambria Math"/>
                <a:cs typeface="Cambria Math"/>
              </a:rPr>
              <a:t>=</a:t>
            </a:r>
            <a:r>
              <a:rPr lang="en-US" spc="-50" dirty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dirty="0">
                <a:latin typeface="Cambria Math"/>
                <a:cs typeface="Cambria Math"/>
              </a:rPr>
              <a:t>𝑥</a:t>
            </a:r>
            <a:r>
              <a:rPr spc="10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spc="-50" dirty="0">
                <a:latin typeface="Cambria Math"/>
                <a:cs typeface="Cambria Math"/>
              </a:rPr>
              <a:t>𝑦</a:t>
            </a:r>
            <a:r>
              <a:rPr lang="en-US" spc="-50" dirty="0"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	𝑧</a:t>
            </a:r>
            <a:r>
              <a:rPr spc="27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204" dirty="0">
                <a:latin typeface="Cambria Math"/>
                <a:cs typeface="Cambria Math"/>
              </a:rPr>
              <a:t> </a:t>
            </a:r>
            <a:r>
              <a:rPr spc="-25" dirty="0">
                <a:latin typeface="Cambria Math"/>
                <a:cs typeface="Cambria Math"/>
              </a:rPr>
              <a:t>𝑞𝑧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FDCE6-B675-D373-A5A1-5ACF5B112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8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6518147" y="1123188"/>
            <a:ext cx="4000500" cy="1454150"/>
            <a:chOff x="4994147" y="1123188"/>
            <a:chExt cx="4000500" cy="1454150"/>
          </a:xfrm>
        </p:grpSpPr>
        <p:sp>
          <p:nvSpPr>
            <p:cNvPr id="6" name="object 6"/>
            <p:cNvSpPr/>
            <p:nvPr/>
          </p:nvSpPr>
          <p:spPr>
            <a:xfrm>
              <a:off x="5013197" y="1142238"/>
              <a:ext cx="3962400" cy="1416050"/>
            </a:xfrm>
            <a:custGeom>
              <a:avLst/>
              <a:gdLst/>
              <a:ahLst/>
              <a:cxnLst/>
              <a:rect l="l" t="t" r="r" b="b"/>
              <a:pathLst>
                <a:path w="3962400" h="1416050">
                  <a:moveTo>
                    <a:pt x="0" y="1415796"/>
                  </a:moveTo>
                  <a:lnTo>
                    <a:pt x="3962400" y="1415796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1415796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4256" y="2071497"/>
              <a:ext cx="403860" cy="22860"/>
            </a:xfrm>
            <a:custGeom>
              <a:avLst/>
              <a:gdLst/>
              <a:ahLst/>
              <a:cxnLst/>
              <a:rect l="l" t="t" r="r" b="b"/>
              <a:pathLst>
                <a:path w="403860" h="22860">
                  <a:moveTo>
                    <a:pt x="40386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03860" y="22860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29147" y="1166241"/>
            <a:ext cx="1042669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3185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𝑓</a:t>
            </a:r>
            <a:r>
              <a:rPr sz="2800" spc="23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𝑞𝑧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3185"/>
              </a:lnSpc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0670" y="2054428"/>
            <a:ext cx="402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2066" y="1816684"/>
            <a:ext cx="626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𝑧,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7056" y="2071497"/>
            <a:ext cx="403860" cy="22860"/>
          </a:xfrm>
          <a:custGeom>
            <a:avLst/>
            <a:gdLst/>
            <a:ahLst/>
            <a:cxnLst/>
            <a:rect l="l" t="t" r="r" b="b"/>
            <a:pathLst>
              <a:path w="403859" h="22860">
                <a:moveTo>
                  <a:pt x="403859" y="0"/>
                </a:moveTo>
                <a:lnTo>
                  <a:pt x="0" y="0"/>
                </a:lnTo>
                <a:lnTo>
                  <a:pt x="0" y="22860"/>
                </a:lnTo>
                <a:lnTo>
                  <a:pt x="403859" y="22860"/>
                </a:lnTo>
                <a:lnTo>
                  <a:pt x="403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58200" y="1548765"/>
            <a:ext cx="107188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𝜕𝑓</a:t>
            </a:r>
            <a:endParaRPr sz="2800">
              <a:latin typeface="Cambria Math"/>
              <a:cs typeface="Cambria Math"/>
            </a:endParaRPr>
          </a:p>
          <a:p>
            <a:pPr marL="502920">
              <a:lnSpc>
                <a:spcPts val="1989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𝑞</a:t>
            </a:r>
            <a:endParaRPr sz="2800">
              <a:latin typeface="Cambria Math"/>
              <a:cs typeface="Cambria Math"/>
            </a:endParaRPr>
          </a:p>
          <a:p>
            <a:pPr marL="13335">
              <a:lnSpc>
                <a:spcPts val="2615"/>
              </a:lnSpc>
            </a:pPr>
            <a:r>
              <a:rPr sz="2800" spc="-25" dirty="0">
                <a:latin typeface="Cambria Math"/>
                <a:cs typeface="Cambria Math"/>
              </a:rPr>
              <a:t>𝜕𝑧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92134" y="3953255"/>
            <a:ext cx="462280" cy="26034"/>
          </a:xfrm>
          <a:custGeom>
            <a:avLst/>
            <a:gdLst/>
            <a:ahLst/>
            <a:cxnLst/>
            <a:rect l="l" t="t" r="r" b="b"/>
            <a:pathLst>
              <a:path w="462280" h="26035">
                <a:moveTo>
                  <a:pt x="461772" y="0"/>
                </a:moveTo>
                <a:lnTo>
                  <a:pt x="0" y="0"/>
                </a:lnTo>
                <a:lnTo>
                  <a:pt x="0" y="25908"/>
                </a:lnTo>
                <a:lnTo>
                  <a:pt x="461772" y="25908"/>
                </a:lnTo>
                <a:lnTo>
                  <a:pt x="461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164" y="3953255"/>
            <a:ext cx="462280" cy="26034"/>
          </a:xfrm>
          <a:custGeom>
            <a:avLst/>
            <a:gdLst/>
            <a:ahLst/>
            <a:cxnLst/>
            <a:rect l="l" t="t" r="r" b="b"/>
            <a:pathLst>
              <a:path w="462280" h="26035">
                <a:moveTo>
                  <a:pt x="461772" y="0"/>
                </a:moveTo>
                <a:lnTo>
                  <a:pt x="0" y="0"/>
                </a:lnTo>
                <a:lnTo>
                  <a:pt x="0" y="25908"/>
                </a:lnTo>
                <a:lnTo>
                  <a:pt x="461772" y="25908"/>
                </a:lnTo>
                <a:lnTo>
                  <a:pt x="461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9992" y="3953255"/>
            <a:ext cx="457200" cy="26034"/>
          </a:xfrm>
          <a:custGeom>
            <a:avLst/>
            <a:gdLst/>
            <a:ahLst/>
            <a:cxnLst/>
            <a:rect l="l" t="t" r="r" b="b"/>
            <a:pathLst>
              <a:path w="457200" h="26035">
                <a:moveTo>
                  <a:pt x="457200" y="0"/>
                </a:moveTo>
                <a:lnTo>
                  <a:pt x="0" y="0"/>
                </a:lnTo>
                <a:lnTo>
                  <a:pt x="0" y="25908"/>
                </a:lnTo>
                <a:lnTo>
                  <a:pt x="457200" y="25908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02129" y="2896361"/>
            <a:ext cx="2466340" cy="1605280"/>
          </a:xfrm>
          <a:prstGeom prst="rect">
            <a:avLst/>
          </a:prstGeom>
          <a:ln w="38100">
            <a:solidFill>
              <a:srgbClr val="00AF5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89535">
              <a:lnSpc>
                <a:spcPts val="3640"/>
              </a:lnSpc>
              <a:spcBef>
                <a:spcPts val="265"/>
              </a:spcBef>
            </a:pPr>
            <a:r>
              <a:rPr sz="3200" b="1" dirty="0"/>
              <a:t>Chain</a:t>
            </a:r>
            <a:r>
              <a:rPr sz="3200" b="1" spc="-25" dirty="0"/>
              <a:t> </a:t>
            </a:r>
            <a:r>
              <a:rPr sz="3200" b="1" spc="-10" dirty="0"/>
              <a:t>rule:</a:t>
            </a:r>
            <a:endParaRPr sz="3200"/>
          </a:p>
          <a:p>
            <a:pPr marL="89535">
              <a:lnSpc>
                <a:spcPts val="2935"/>
              </a:lnSpc>
              <a:spcBef>
                <a:spcPts val="5"/>
              </a:spcBef>
              <a:tabLst>
                <a:tab pos="1169035" algn="l"/>
              </a:tabLst>
            </a:pPr>
            <a:r>
              <a:rPr sz="3200" spc="-25" dirty="0">
                <a:latin typeface="Cambria Math"/>
                <a:cs typeface="Cambria Math"/>
              </a:rPr>
              <a:t>𝜕𝑓</a:t>
            </a:r>
            <a:r>
              <a:rPr sz="3200" dirty="0">
                <a:latin typeface="Cambria Math"/>
                <a:cs typeface="Cambria Math"/>
              </a:rPr>
              <a:t>	𝜕𝑓</a:t>
            </a:r>
            <a:r>
              <a:rPr sz="3200" spc="-11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𝜕𝑞</a:t>
            </a:r>
            <a:endParaRPr sz="3200">
              <a:latin typeface="Cambria Math"/>
              <a:cs typeface="Cambria Math"/>
            </a:endParaRPr>
          </a:p>
          <a:p>
            <a:pPr marL="664210">
              <a:lnSpc>
                <a:spcPts val="2290"/>
              </a:lnSpc>
            </a:pPr>
            <a:r>
              <a:rPr sz="3200" spc="-50" dirty="0"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  <a:p>
            <a:pPr marL="92710">
              <a:lnSpc>
                <a:spcPts val="2995"/>
              </a:lnSpc>
              <a:tabLst>
                <a:tab pos="1170305" algn="l"/>
              </a:tabLst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r>
              <a:rPr sz="3200" dirty="0">
                <a:latin typeface="Cambria Math"/>
                <a:cs typeface="Cambria Math"/>
              </a:rPr>
              <a:t>	𝜕𝑞</a:t>
            </a:r>
            <a:r>
              <a:rPr sz="3200" spc="-5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𝜕𝑥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65909" y="2895600"/>
            <a:ext cx="9032927" cy="3332031"/>
            <a:chOff x="-58091" y="2895600"/>
            <a:chExt cx="9032927" cy="3332031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091" y="4889438"/>
              <a:ext cx="3010510" cy="13381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4848" y="2895600"/>
              <a:ext cx="5999988" cy="28956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783079" y="1123188"/>
            <a:ext cx="3799840" cy="1454150"/>
            <a:chOff x="259079" y="1123188"/>
            <a:chExt cx="3799840" cy="1454150"/>
          </a:xfrm>
        </p:grpSpPr>
        <p:sp>
          <p:nvSpPr>
            <p:cNvPr id="21" name="object 21"/>
            <p:cNvSpPr/>
            <p:nvPr/>
          </p:nvSpPr>
          <p:spPr>
            <a:xfrm>
              <a:off x="278129" y="1142238"/>
              <a:ext cx="3761740" cy="1416050"/>
            </a:xfrm>
            <a:custGeom>
              <a:avLst/>
              <a:gdLst/>
              <a:ahLst/>
              <a:cxnLst/>
              <a:rect l="l" t="t" r="r" b="b"/>
              <a:pathLst>
                <a:path w="3761740" h="1416050">
                  <a:moveTo>
                    <a:pt x="0" y="1415796"/>
                  </a:moveTo>
                  <a:lnTo>
                    <a:pt x="3761232" y="1415796"/>
                  </a:lnTo>
                  <a:lnTo>
                    <a:pt x="3761232" y="0"/>
                  </a:lnTo>
                  <a:lnTo>
                    <a:pt x="0" y="0"/>
                  </a:lnTo>
                  <a:lnTo>
                    <a:pt x="0" y="141579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8134" y="2071497"/>
              <a:ext cx="401320" cy="22860"/>
            </a:xfrm>
            <a:custGeom>
              <a:avLst/>
              <a:gdLst/>
              <a:ahLst/>
              <a:cxnLst/>
              <a:rect l="l" t="t" r="r" b="b"/>
              <a:pathLst>
                <a:path w="401320" h="22860">
                  <a:moveTo>
                    <a:pt x="40081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00812" y="22860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92198" y="1166241"/>
            <a:ext cx="1499870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3185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𝑞</a:t>
            </a:r>
            <a:r>
              <a:rPr sz="2800" spc="2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3185"/>
              </a:lnSpc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93723" y="2054428"/>
            <a:ext cx="400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2071" y="1816684"/>
            <a:ext cx="647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1,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15460" y="2071497"/>
            <a:ext cx="402590" cy="22860"/>
          </a:xfrm>
          <a:custGeom>
            <a:avLst/>
            <a:gdLst/>
            <a:ahLst/>
            <a:cxnLst/>
            <a:rect l="l" t="t" r="r" b="b"/>
            <a:pathLst>
              <a:path w="402589" h="22860">
                <a:moveTo>
                  <a:pt x="402336" y="0"/>
                </a:moveTo>
                <a:lnTo>
                  <a:pt x="0" y="0"/>
                </a:lnTo>
                <a:lnTo>
                  <a:pt x="0" y="22860"/>
                </a:lnTo>
                <a:lnTo>
                  <a:pt x="402336" y="22860"/>
                </a:lnTo>
                <a:lnTo>
                  <a:pt x="402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15842" y="1548765"/>
            <a:ext cx="107569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35"/>
              </a:lnSpc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𝜕𝑞</a:t>
            </a:r>
            <a:endParaRPr sz="2800">
              <a:latin typeface="Cambria Math"/>
              <a:cs typeface="Cambria Math"/>
            </a:endParaRPr>
          </a:p>
          <a:p>
            <a:pPr marL="501015">
              <a:lnSpc>
                <a:spcPts val="1989"/>
              </a:lnSpc>
            </a:pP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ts val="2615"/>
              </a:lnSpc>
            </a:pPr>
            <a:r>
              <a:rPr sz="2800" spc="-25" dirty="0">
                <a:latin typeface="Cambria Math"/>
                <a:cs typeface="Cambria Math"/>
              </a:rPr>
              <a:t>𝜕𝑦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28228" y="6595796"/>
            <a:ext cx="256413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Example</a:t>
            </a:r>
            <a:r>
              <a:rPr spc="-65" dirty="0"/>
              <a:t> </a:t>
            </a:r>
            <a:r>
              <a:rPr dirty="0"/>
              <a:t>credit:</a:t>
            </a:r>
            <a:r>
              <a:rPr spc="-110" dirty="0"/>
              <a:t> </a:t>
            </a:r>
            <a:r>
              <a:rPr dirty="0"/>
              <a:t>Andrej</a:t>
            </a:r>
            <a:r>
              <a:rPr spc="-35" dirty="0"/>
              <a:t> </a:t>
            </a:r>
            <a:r>
              <a:rPr spc="-10" dirty="0"/>
              <a:t>Karpathy</a:t>
            </a:r>
            <a:endParaRPr/>
          </a:p>
        </p:txBody>
      </p:sp>
      <p:sp>
        <p:nvSpPr>
          <p:cNvPr id="31" name="object 4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516890" algn="l"/>
                <a:tab pos="2080895" algn="l"/>
                <a:tab pos="2812415" algn="l"/>
                <a:tab pos="4206875" algn="l"/>
              </a:tabLst>
            </a:pPr>
            <a:r>
              <a:rPr spc="-50" dirty="0">
                <a:latin typeface="Cambria Math"/>
                <a:cs typeface="Cambria Math"/>
              </a:rPr>
              <a:t>𝑓</a:t>
            </a:r>
            <a:r>
              <a:rPr lang="en-US" spc="-50" dirty="0">
                <a:latin typeface="Cambria Math"/>
                <a:cs typeface="Cambria Math"/>
              </a:rPr>
              <a:t>(</a:t>
            </a:r>
            <a:r>
              <a:rPr spc="50" dirty="0">
                <a:latin typeface="Cambria Math"/>
                <a:cs typeface="Cambria Math"/>
              </a:rPr>
              <a:t>𝑥,</a:t>
            </a:r>
            <a:r>
              <a:rPr spc="-18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𝑦,</a:t>
            </a:r>
            <a:r>
              <a:rPr spc="-190" dirty="0">
                <a:latin typeface="Cambria Math"/>
                <a:cs typeface="Cambria Math"/>
              </a:rPr>
              <a:t> </a:t>
            </a:r>
            <a:r>
              <a:rPr spc="-50" dirty="0">
                <a:latin typeface="Cambria Math"/>
                <a:cs typeface="Cambria Math"/>
              </a:rPr>
              <a:t>𝑧</a:t>
            </a:r>
            <a:r>
              <a:rPr lang="en-US" spc="-50" dirty="0">
                <a:latin typeface="Cambria Math"/>
                <a:cs typeface="Cambria Math"/>
              </a:rPr>
              <a:t>) </a:t>
            </a:r>
            <a:r>
              <a:rPr spc="-50" dirty="0">
                <a:latin typeface="Cambria Math"/>
                <a:cs typeface="Cambria Math"/>
              </a:rPr>
              <a:t>=</a:t>
            </a:r>
            <a:r>
              <a:rPr lang="en-US" spc="-50" dirty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dirty="0">
                <a:latin typeface="Cambria Math"/>
                <a:cs typeface="Cambria Math"/>
              </a:rPr>
              <a:t>𝑥</a:t>
            </a:r>
            <a:r>
              <a:rPr spc="10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+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spc="-50" dirty="0">
                <a:latin typeface="Cambria Math"/>
                <a:cs typeface="Cambria Math"/>
              </a:rPr>
              <a:t>𝑦</a:t>
            </a:r>
            <a:r>
              <a:rPr lang="en-US" spc="-50" dirty="0">
                <a:latin typeface="Cambria Math"/>
                <a:cs typeface="Cambria Math"/>
              </a:rPr>
              <a:t>)</a:t>
            </a:r>
            <a:r>
              <a:rPr dirty="0">
                <a:latin typeface="Cambria Math"/>
                <a:cs typeface="Cambria Math"/>
              </a:rPr>
              <a:t>	𝑧</a:t>
            </a:r>
            <a:r>
              <a:rPr spc="27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204" dirty="0">
                <a:latin typeface="Cambria Math"/>
                <a:cs typeface="Cambria Math"/>
              </a:rPr>
              <a:t> </a:t>
            </a:r>
            <a:r>
              <a:rPr spc="-25" dirty="0">
                <a:latin typeface="Cambria Math"/>
                <a:cs typeface="Cambria Math"/>
              </a:rPr>
              <a:t>𝑞𝑧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527CA-9010-7403-9150-9D96785A1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2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Backpropagation</a:t>
            </a:r>
            <a:r>
              <a:rPr spc="-95" dirty="0"/>
              <a:t> </a:t>
            </a:r>
            <a:r>
              <a:rPr spc="-20" dirty="0"/>
              <a:t>(recursive</a:t>
            </a:r>
            <a:r>
              <a:rPr spc="-65" dirty="0"/>
              <a:t> </a:t>
            </a:r>
            <a:r>
              <a:rPr dirty="0"/>
              <a:t>chain</a:t>
            </a:r>
            <a:r>
              <a:rPr spc="-75" dirty="0"/>
              <a:t> </a:t>
            </a:r>
            <a:r>
              <a:rPr spc="-10" dirty="0"/>
              <a:t>rule)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30944" y="978344"/>
            <a:ext cx="4613910" cy="3511550"/>
            <a:chOff x="1206944" y="978344"/>
            <a:chExt cx="4613910" cy="3511550"/>
          </a:xfrm>
        </p:grpSpPr>
        <p:sp>
          <p:nvSpPr>
            <p:cNvPr id="4" name="object 4"/>
            <p:cNvSpPr/>
            <p:nvPr/>
          </p:nvSpPr>
          <p:spPr>
            <a:xfrm>
              <a:off x="3886961" y="2300478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300" y="0"/>
                  </a:moveTo>
                  <a:lnTo>
                    <a:pt x="447597" y="2267"/>
                  </a:lnTo>
                  <a:lnTo>
                    <a:pt x="401178" y="8930"/>
                  </a:lnTo>
                  <a:lnTo>
                    <a:pt x="356249" y="19782"/>
                  </a:lnTo>
                  <a:lnTo>
                    <a:pt x="313019" y="34615"/>
                  </a:lnTo>
                  <a:lnTo>
                    <a:pt x="271695" y="53222"/>
                  </a:lnTo>
                  <a:lnTo>
                    <a:pt x="232484" y="75394"/>
                  </a:lnTo>
                  <a:lnTo>
                    <a:pt x="195594" y="100925"/>
                  </a:lnTo>
                  <a:lnTo>
                    <a:pt x="161233" y="129607"/>
                  </a:lnTo>
                  <a:lnTo>
                    <a:pt x="129607" y="161233"/>
                  </a:lnTo>
                  <a:lnTo>
                    <a:pt x="100925" y="195594"/>
                  </a:lnTo>
                  <a:lnTo>
                    <a:pt x="75394" y="232484"/>
                  </a:lnTo>
                  <a:lnTo>
                    <a:pt x="53222" y="271695"/>
                  </a:lnTo>
                  <a:lnTo>
                    <a:pt x="34615" y="313019"/>
                  </a:lnTo>
                  <a:lnTo>
                    <a:pt x="19782" y="356249"/>
                  </a:lnTo>
                  <a:lnTo>
                    <a:pt x="8930" y="401178"/>
                  </a:lnTo>
                  <a:lnTo>
                    <a:pt x="2267" y="447597"/>
                  </a:lnTo>
                  <a:lnTo>
                    <a:pt x="0" y="495300"/>
                  </a:lnTo>
                  <a:lnTo>
                    <a:pt x="2267" y="543002"/>
                  </a:lnTo>
                  <a:lnTo>
                    <a:pt x="8930" y="589421"/>
                  </a:lnTo>
                  <a:lnTo>
                    <a:pt x="19782" y="634350"/>
                  </a:lnTo>
                  <a:lnTo>
                    <a:pt x="34615" y="677580"/>
                  </a:lnTo>
                  <a:lnTo>
                    <a:pt x="53222" y="718904"/>
                  </a:lnTo>
                  <a:lnTo>
                    <a:pt x="75394" y="758115"/>
                  </a:lnTo>
                  <a:lnTo>
                    <a:pt x="100925" y="795005"/>
                  </a:lnTo>
                  <a:lnTo>
                    <a:pt x="129607" y="829366"/>
                  </a:lnTo>
                  <a:lnTo>
                    <a:pt x="161233" y="860992"/>
                  </a:lnTo>
                  <a:lnTo>
                    <a:pt x="195594" y="889674"/>
                  </a:lnTo>
                  <a:lnTo>
                    <a:pt x="232484" y="915205"/>
                  </a:lnTo>
                  <a:lnTo>
                    <a:pt x="271695" y="937377"/>
                  </a:lnTo>
                  <a:lnTo>
                    <a:pt x="313019" y="955984"/>
                  </a:lnTo>
                  <a:lnTo>
                    <a:pt x="356249" y="970817"/>
                  </a:lnTo>
                  <a:lnTo>
                    <a:pt x="401178" y="981669"/>
                  </a:lnTo>
                  <a:lnTo>
                    <a:pt x="447597" y="988332"/>
                  </a:lnTo>
                  <a:lnTo>
                    <a:pt x="495300" y="990600"/>
                  </a:lnTo>
                  <a:lnTo>
                    <a:pt x="543002" y="988332"/>
                  </a:lnTo>
                  <a:lnTo>
                    <a:pt x="589421" y="981669"/>
                  </a:lnTo>
                  <a:lnTo>
                    <a:pt x="634350" y="970817"/>
                  </a:lnTo>
                  <a:lnTo>
                    <a:pt x="677580" y="955984"/>
                  </a:lnTo>
                  <a:lnTo>
                    <a:pt x="718904" y="937377"/>
                  </a:lnTo>
                  <a:lnTo>
                    <a:pt x="758115" y="915205"/>
                  </a:lnTo>
                  <a:lnTo>
                    <a:pt x="795005" y="889674"/>
                  </a:lnTo>
                  <a:lnTo>
                    <a:pt x="829366" y="860992"/>
                  </a:lnTo>
                  <a:lnTo>
                    <a:pt x="860992" y="829366"/>
                  </a:lnTo>
                  <a:lnTo>
                    <a:pt x="889674" y="795005"/>
                  </a:lnTo>
                  <a:lnTo>
                    <a:pt x="915205" y="758115"/>
                  </a:lnTo>
                  <a:lnTo>
                    <a:pt x="937377" y="718904"/>
                  </a:lnTo>
                  <a:lnTo>
                    <a:pt x="955984" y="677580"/>
                  </a:lnTo>
                  <a:lnTo>
                    <a:pt x="970817" y="634350"/>
                  </a:lnTo>
                  <a:lnTo>
                    <a:pt x="981669" y="589421"/>
                  </a:lnTo>
                  <a:lnTo>
                    <a:pt x="988332" y="543002"/>
                  </a:lnTo>
                  <a:lnTo>
                    <a:pt x="990600" y="495300"/>
                  </a:lnTo>
                  <a:lnTo>
                    <a:pt x="988332" y="447597"/>
                  </a:lnTo>
                  <a:lnTo>
                    <a:pt x="981669" y="401178"/>
                  </a:lnTo>
                  <a:lnTo>
                    <a:pt x="970817" y="356249"/>
                  </a:lnTo>
                  <a:lnTo>
                    <a:pt x="955984" y="313019"/>
                  </a:lnTo>
                  <a:lnTo>
                    <a:pt x="937377" y="271695"/>
                  </a:lnTo>
                  <a:lnTo>
                    <a:pt x="915205" y="232484"/>
                  </a:lnTo>
                  <a:lnTo>
                    <a:pt x="889674" y="195594"/>
                  </a:lnTo>
                  <a:lnTo>
                    <a:pt x="860992" y="161233"/>
                  </a:lnTo>
                  <a:lnTo>
                    <a:pt x="829366" y="129607"/>
                  </a:lnTo>
                  <a:lnTo>
                    <a:pt x="795005" y="100925"/>
                  </a:lnTo>
                  <a:lnTo>
                    <a:pt x="758115" y="75394"/>
                  </a:lnTo>
                  <a:lnTo>
                    <a:pt x="718904" y="53222"/>
                  </a:lnTo>
                  <a:lnTo>
                    <a:pt x="677580" y="34615"/>
                  </a:lnTo>
                  <a:lnTo>
                    <a:pt x="634350" y="19782"/>
                  </a:lnTo>
                  <a:lnTo>
                    <a:pt x="589421" y="8930"/>
                  </a:lnTo>
                  <a:lnTo>
                    <a:pt x="543002" y="226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6961" y="2300478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0" y="495300"/>
                  </a:moveTo>
                  <a:lnTo>
                    <a:pt x="2267" y="447597"/>
                  </a:lnTo>
                  <a:lnTo>
                    <a:pt x="8930" y="401178"/>
                  </a:lnTo>
                  <a:lnTo>
                    <a:pt x="19782" y="356249"/>
                  </a:lnTo>
                  <a:lnTo>
                    <a:pt x="34615" y="313019"/>
                  </a:lnTo>
                  <a:lnTo>
                    <a:pt x="53222" y="271695"/>
                  </a:lnTo>
                  <a:lnTo>
                    <a:pt x="75394" y="232484"/>
                  </a:lnTo>
                  <a:lnTo>
                    <a:pt x="100925" y="195594"/>
                  </a:lnTo>
                  <a:lnTo>
                    <a:pt x="129607" y="161233"/>
                  </a:lnTo>
                  <a:lnTo>
                    <a:pt x="161233" y="129607"/>
                  </a:lnTo>
                  <a:lnTo>
                    <a:pt x="195594" y="100925"/>
                  </a:lnTo>
                  <a:lnTo>
                    <a:pt x="232484" y="75394"/>
                  </a:lnTo>
                  <a:lnTo>
                    <a:pt x="271695" y="53222"/>
                  </a:lnTo>
                  <a:lnTo>
                    <a:pt x="313019" y="34615"/>
                  </a:lnTo>
                  <a:lnTo>
                    <a:pt x="356249" y="19782"/>
                  </a:lnTo>
                  <a:lnTo>
                    <a:pt x="401178" y="8930"/>
                  </a:lnTo>
                  <a:lnTo>
                    <a:pt x="447597" y="2267"/>
                  </a:lnTo>
                  <a:lnTo>
                    <a:pt x="495300" y="0"/>
                  </a:lnTo>
                  <a:lnTo>
                    <a:pt x="543002" y="2267"/>
                  </a:lnTo>
                  <a:lnTo>
                    <a:pt x="589421" y="8930"/>
                  </a:lnTo>
                  <a:lnTo>
                    <a:pt x="634350" y="19782"/>
                  </a:lnTo>
                  <a:lnTo>
                    <a:pt x="677580" y="34615"/>
                  </a:lnTo>
                  <a:lnTo>
                    <a:pt x="718904" y="53222"/>
                  </a:lnTo>
                  <a:lnTo>
                    <a:pt x="758115" y="75394"/>
                  </a:lnTo>
                  <a:lnTo>
                    <a:pt x="795005" y="100925"/>
                  </a:lnTo>
                  <a:lnTo>
                    <a:pt x="829366" y="129607"/>
                  </a:lnTo>
                  <a:lnTo>
                    <a:pt x="860992" y="161233"/>
                  </a:lnTo>
                  <a:lnTo>
                    <a:pt x="889674" y="195594"/>
                  </a:lnTo>
                  <a:lnTo>
                    <a:pt x="915205" y="232484"/>
                  </a:lnTo>
                  <a:lnTo>
                    <a:pt x="937377" y="271695"/>
                  </a:lnTo>
                  <a:lnTo>
                    <a:pt x="955984" y="313019"/>
                  </a:lnTo>
                  <a:lnTo>
                    <a:pt x="970817" y="356249"/>
                  </a:lnTo>
                  <a:lnTo>
                    <a:pt x="981669" y="401178"/>
                  </a:lnTo>
                  <a:lnTo>
                    <a:pt x="988332" y="447597"/>
                  </a:lnTo>
                  <a:lnTo>
                    <a:pt x="990600" y="495300"/>
                  </a:lnTo>
                  <a:lnTo>
                    <a:pt x="988332" y="543002"/>
                  </a:lnTo>
                  <a:lnTo>
                    <a:pt x="981669" y="589421"/>
                  </a:lnTo>
                  <a:lnTo>
                    <a:pt x="970817" y="634350"/>
                  </a:lnTo>
                  <a:lnTo>
                    <a:pt x="955984" y="677580"/>
                  </a:lnTo>
                  <a:lnTo>
                    <a:pt x="937377" y="718904"/>
                  </a:lnTo>
                  <a:lnTo>
                    <a:pt x="915205" y="758115"/>
                  </a:lnTo>
                  <a:lnTo>
                    <a:pt x="889674" y="795005"/>
                  </a:lnTo>
                  <a:lnTo>
                    <a:pt x="860992" y="829366"/>
                  </a:lnTo>
                  <a:lnTo>
                    <a:pt x="829366" y="860992"/>
                  </a:lnTo>
                  <a:lnTo>
                    <a:pt x="795005" y="889674"/>
                  </a:lnTo>
                  <a:lnTo>
                    <a:pt x="758115" y="915205"/>
                  </a:lnTo>
                  <a:lnTo>
                    <a:pt x="718904" y="937377"/>
                  </a:lnTo>
                  <a:lnTo>
                    <a:pt x="677580" y="955984"/>
                  </a:lnTo>
                  <a:lnTo>
                    <a:pt x="634350" y="970817"/>
                  </a:lnTo>
                  <a:lnTo>
                    <a:pt x="589421" y="981669"/>
                  </a:lnTo>
                  <a:lnTo>
                    <a:pt x="543002" y="988332"/>
                  </a:lnTo>
                  <a:lnTo>
                    <a:pt x="495300" y="990600"/>
                  </a:lnTo>
                  <a:lnTo>
                    <a:pt x="447597" y="988332"/>
                  </a:lnTo>
                  <a:lnTo>
                    <a:pt x="401178" y="981669"/>
                  </a:lnTo>
                  <a:lnTo>
                    <a:pt x="356249" y="970817"/>
                  </a:lnTo>
                  <a:lnTo>
                    <a:pt x="313019" y="955984"/>
                  </a:lnTo>
                  <a:lnTo>
                    <a:pt x="271695" y="937377"/>
                  </a:lnTo>
                  <a:lnTo>
                    <a:pt x="232484" y="915205"/>
                  </a:lnTo>
                  <a:lnTo>
                    <a:pt x="195594" y="889674"/>
                  </a:lnTo>
                  <a:lnTo>
                    <a:pt x="161233" y="860992"/>
                  </a:lnTo>
                  <a:lnTo>
                    <a:pt x="129607" y="829366"/>
                  </a:lnTo>
                  <a:lnTo>
                    <a:pt x="100925" y="795005"/>
                  </a:lnTo>
                  <a:lnTo>
                    <a:pt x="75394" y="758115"/>
                  </a:lnTo>
                  <a:lnTo>
                    <a:pt x="53222" y="718904"/>
                  </a:lnTo>
                  <a:lnTo>
                    <a:pt x="34615" y="677580"/>
                  </a:lnTo>
                  <a:lnTo>
                    <a:pt x="19782" y="634350"/>
                  </a:lnTo>
                  <a:lnTo>
                    <a:pt x="8930" y="589421"/>
                  </a:lnTo>
                  <a:lnTo>
                    <a:pt x="2267" y="543002"/>
                  </a:lnTo>
                  <a:lnTo>
                    <a:pt x="0" y="4953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7400" y="1409700"/>
              <a:ext cx="3733800" cy="1386205"/>
            </a:xfrm>
            <a:custGeom>
              <a:avLst/>
              <a:gdLst/>
              <a:ahLst/>
              <a:cxnLst/>
              <a:rect l="l" t="t" r="r" b="b"/>
              <a:pathLst>
                <a:path w="3733800" h="1386205">
                  <a:moveTo>
                    <a:pt x="2819400" y="1385315"/>
                  </a:moveTo>
                  <a:lnTo>
                    <a:pt x="3733800" y="1385315"/>
                  </a:lnTo>
                </a:path>
                <a:path w="3733800" h="1386205">
                  <a:moveTo>
                    <a:pt x="0" y="0"/>
                  </a:moveTo>
                  <a:lnTo>
                    <a:pt x="1828800" y="1385697"/>
                  </a:lnTo>
                </a:path>
                <a:path w="3733800" h="1386205">
                  <a:moveTo>
                    <a:pt x="0" y="996696"/>
                  </a:moveTo>
                  <a:lnTo>
                    <a:pt x="1828800" y="1386204"/>
                  </a:lnTo>
                </a:path>
              </a:pathLst>
            </a:custGeom>
            <a:ln w="579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9962" y="991362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962" y="991362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962" y="1988058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962" y="1988058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9962" y="363855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9100" y="0"/>
                  </a:moveTo>
                  <a:lnTo>
                    <a:pt x="370213" y="2818"/>
                  </a:lnTo>
                  <a:lnTo>
                    <a:pt x="322985" y="11065"/>
                  </a:lnTo>
                  <a:lnTo>
                    <a:pt x="277731" y="24426"/>
                  </a:lnTo>
                  <a:lnTo>
                    <a:pt x="234764" y="42587"/>
                  </a:lnTo>
                  <a:lnTo>
                    <a:pt x="194399" y="65234"/>
                  </a:lnTo>
                  <a:lnTo>
                    <a:pt x="156949" y="92053"/>
                  </a:lnTo>
                  <a:lnTo>
                    <a:pt x="122729" y="122729"/>
                  </a:lnTo>
                  <a:lnTo>
                    <a:pt x="92053" y="156949"/>
                  </a:lnTo>
                  <a:lnTo>
                    <a:pt x="65234" y="194399"/>
                  </a:lnTo>
                  <a:lnTo>
                    <a:pt x="42587" y="234764"/>
                  </a:lnTo>
                  <a:lnTo>
                    <a:pt x="24426" y="277731"/>
                  </a:lnTo>
                  <a:lnTo>
                    <a:pt x="11065" y="322985"/>
                  </a:lnTo>
                  <a:lnTo>
                    <a:pt x="2818" y="370213"/>
                  </a:lnTo>
                  <a:lnTo>
                    <a:pt x="0" y="419100"/>
                  </a:lnTo>
                  <a:lnTo>
                    <a:pt x="2818" y="467986"/>
                  </a:lnTo>
                  <a:lnTo>
                    <a:pt x="11065" y="515214"/>
                  </a:lnTo>
                  <a:lnTo>
                    <a:pt x="24426" y="560468"/>
                  </a:lnTo>
                  <a:lnTo>
                    <a:pt x="42587" y="603435"/>
                  </a:lnTo>
                  <a:lnTo>
                    <a:pt x="65234" y="643800"/>
                  </a:lnTo>
                  <a:lnTo>
                    <a:pt x="92053" y="681250"/>
                  </a:lnTo>
                  <a:lnTo>
                    <a:pt x="122729" y="715470"/>
                  </a:lnTo>
                  <a:lnTo>
                    <a:pt x="156949" y="746146"/>
                  </a:lnTo>
                  <a:lnTo>
                    <a:pt x="194399" y="772965"/>
                  </a:lnTo>
                  <a:lnTo>
                    <a:pt x="234764" y="795612"/>
                  </a:lnTo>
                  <a:lnTo>
                    <a:pt x="277731" y="813773"/>
                  </a:lnTo>
                  <a:lnTo>
                    <a:pt x="322985" y="827134"/>
                  </a:lnTo>
                  <a:lnTo>
                    <a:pt x="370213" y="835381"/>
                  </a:lnTo>
                  <a:lnTo>
                    <a:pt x="419100" y="838200"/>
                  </a:lnTo>
                  <a:lnTo>
                    <a:pt x="467986" y="835381"/>
                  </a:lnTo>
                  <a:lnTo>
                    <a:pt x="515214" y="827134"/>
                  </a:lnTo>
                  <a:lnTo>
                    <a:pt x="560468" y="813773"/>
                  </a:lnTo>
                  <a:lnTo>
                    <a:pt x="603435" y="795612"/>
                  </a:lnTo>
                  <a:lnTo>
                    <a:pt x="643800" y="772965"/>
                  </a:lnTo>
                  <a:lnTo>
                    <a:pt x="681250" y="746146"/>
                  </a:lnTo>
                  <a:lnTo>
                    <a:pt x="715470" y="715470"/>
                  </a:lnTo>
                  <a:lnTo>
                    <a:pt x="746146" y="681250"/>
                  </a:lnTo>
                  <a:lnTo>
                    <a:pt x="772965" y="643800"/>
                  </a:lnTo>
                  <a:lnTo>
                    <a:pt x="795612" y="603435"/>
                  </a:lnTo>
                  <a:lnTo>
                    <a:pt x="813773" y="560468"/>
                  </a:lnTo>
                  <a:lnTo>
                    <a:pt x="827134" y="515214"/>
                  </a:lnTo>
                  <a:lnTo>
                    <a:pt x="835381" y="467986"/>
                  </a:lnTo>
                  <a:lnTo>
                    <a:pt x="838200" y="419100"/>
                  </a:lnTo>
                  <a:lnTo>
                    <a:pt x="835381" y="370213"/>
                  </a:lnTo>
                  <a:lnTo>
                    <a:pt x="827134" y="322985"/>
                  </a:lnTo>
                  <a:lnTo>
                    <a:pt x="813773" y="277731"/>
                  </a:lnTo>
                  <a:lnTo>
                    <a:pt x="795612" y="234764"/>
                  </a:lnTo>
                  <a:lnTo>
                    <a:pt x="772965" y="194399"/>
                  </a:lnTo>
                  <a:lnTo>
                    <a:pt x="746146" y="156949"/>
                  </a:lnTo>
                  <a:lnTo>
                    <a:pt x="715470" y="122729"/>
                  </a:lnTo>
                  <a:lnTo>
                    <a:pt x="681250" y="92053"/>
                  </a:lnTo>
                  <a:lnTo>
                    <a:pt x="643800" y="65234"/>
                  </a:lnTo>
                  <a:lnTo>
                    <a:pt x="603435" y="42587"/>
                  </a:lnTo>
                  <a:lnTo>
                    <a:pt x="560468" y="24426"/>
                  </a:lnTo>
                  <a:lnTo>
                    <a:pt x="515214" y="11065"/>
                  </a:lnTo>
                  <a:lnTo>
                    <a:pt x="467986" y="2818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9962" y="363855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86" y="2818"/>
                  </a:lnTo>
                  <a:lnTo>
                    <a:pt x="515214" y="11065"/>
                  </a:lnTo>
                  <a:lnTo>
                    <a:pt x="560468" y="24426"/>
                  </a:lnTo>
                  <a:lnTo>
                    <a:pt x="603435" y="42587"/>
                  </a:lnTo>
                  <a:lnTo>
                    <a:pt x="643800" y="65234"/>
                  </a:lnTo>
                  <a:lnTo>
                    <a:pt x="681250" y="92053"/>
                  </a:lnTo>
                  <a:lnTo>
                    <a:pt x="715470" y="122729"/>
                  </a:lnTo>
                  <a:lnTo>
                    <a:pt x="746146" y="156949"/>
                  </a:lnTo>
                  <a:lnTo>
                    <a:pt x="772965" y="194399"/>
                  </a:lnTo>
                  <a:lnTo>
                    <a:pt x="795612" y="234764"/>
                  </a:lnTo>
                  <a:lnTo>
                    <a:pt x="813773" y="277731"/>
                  </a:lnTo>
                  <a:lnTo>
                    <a:pt x="827134" y="322985"/>
                  </a:lnTo>
                  <a:lnTo>
                    <a:pt x="835381" y="370213"/>
                  </a:lnTo>
                  <a:lnTo>
                    <a:pt x="838200" y="419100"/>
                  </a:lnTo>
                  <a:lnTo>
                    <a:pt x="835381" y="467986"/>
                  </a:lnTo>
                  <a:lnTo>
                    <a:pt x="827134" y="515214"/>
                  </a:lnTo>
                  <a:lnTo>
                    <a:pt x="813773" y="560468"/>
                  </a:lnTo>
                  <a:lnTo>
                    <a:pt x="795612" y="603435"/>
                  </a:lnTo>
                  <a:lnTo>
                    <a:pt x="772965" y="643800"/>
                  </a:lnTo>
                  <a:lnTo>
                    <a:pt x="746146" y="681250"/>
                  </a:lnTo>
                  <a:lnTo>
                    <a:pt x="715470" y="715470"/>
                  </a:lnTo>
                  <a:lnTo>
                    <a:pt x="681250" y="746146"/>
                  </a:lnTo>
                  <a:lnTo>
                    <a:pt x="643800" y="772965"/>
                  </a:lnTo>
                  <a:lnTo>
                    <a:pt x="603435" y="795612"/>
                  </a:lnTo>
                  <a:lnTo>
                    <a:pt x="560468" y="813773"/>
                  </a:lnTo>
                  <a:lnTo>
                    <a:pt x="515214" y="827134"/>
                  </a:lnTo>
                  <a:lnTo>
                    <a:pt x="467986" y="835381"/>
                  </a:lnTo>
                  <a:lnTo>
                    <a:pt x="419100" y="838200"/>
                  </a:lnTo>
                  <a:lnTo>
                    <a:pt x="370213" y="835381"/>
                  </a:lnTo>
                  <a:lnTo>
                    <a:pt x="322985" y="827134"/>
                  </a:lnTo>
                  <a:lnTo>
                    <a:pt x="277731" y="813773"/>
                  </a:lnTo>
                  <a:lnTo>
                    <a:pt x="234764" y="795612"/>
                  </a:lnTo>
                  <a:lnTo>
                    <a:pt x="194399" y="772965"/>
                  </a:lnTo>
                  <a:lnTo>
                    <a:pt x="156949" y="746146"/>
                  </a:lnTo>
                  <a:lnTo>
                    <a:pt x="122729" y="715470"/>
                  </a:lnTo>
                  <a:lnTo>
                    <a:pt x="92053" y="681250"/>
                  </a:lnTo>
                  <a:lnTo>
                    <a:pt x="65234" y="643800"/>
                  </a:lnTo>
                  <a:lnTo>
                    <a:pt x="42587" y="603435"/>
                  </a:lnTo>
                  <a:lnTo>
                    <a:pt x="24426" y="560468"/>
                  </a:lnTo>
                  <a:lnTo>
                    <a:pt x="11065" y="515214"/>
                  </a:lnTo>
                  <a:lnTo>
                    <a:pt x="2818" y="467986"/>
                  </a:lnTo>
                  <a:lnTo>
                    <a:pt x="0" y="4191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9908" y="2884932"/>
              <a:ext cx="178308" cy="1783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08" y="3125724"/>
              <a:ext cx="178308" cy="1783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57400" y="2795016"/>
              <a:ext cx="1828800" cy="1261110"/>
            </a:xfrm>
            <a:custGeom>
              <a:avLst/>
              <a:gdLst/>
              <a:ahLst/>
              <a:cxnLst/>
              <a:rect l="l" t="t" r="r" b="b"/>
              <a:pathLst>
                <a:path w="1828800" h="1261110">
                  <a:moveTo>
                    <a:pt x="0" y="1261110"/>
                  </a:moveTo>
                  <a:lnTo>
                    <a:pt x="1828800" y="0"/>
                  </a:lnTo>
                </a:path>
              </a:pathLst>
            </a:custGeom>
            <a:ln w="579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908" y="3354324"/>
            <a:ext cx="178308" cy="17830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705091" y="2218181"/>
            <a:ext cx="21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0" dirty="0">
                <a:latin typeface="Cambria Math"/>
                <a:cs typeface="Cambria Math"/>
              </a:rPr>
              <a:t>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2913" y="1450593"/>
            <a:ext cx="468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2913" y="2324176"/>
            <a:ext cx="476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9711" y="3359353"/>
            <a:ext cx="48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800" spc="-25" dirty="0">
                <a:latin typeface="Cambria Math"/>
                <a:cs typeface="Cambria Math"/>
              </a:rPr>
              <a:t>𝑤</a:t>
            </a:r>
            <a:r>
              <a:rPr sz="3075" spc="-37" baseline="-16260" dirty="0">
                <a:latin typeface="Cambria Math"/>
                <a:cs typeface="Cambria Math"/>
              </a:rPr>
              <a:t>𝑛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2972" y="3193415"/>
            <a:ext cx="1838325" cy="934085"/>
          </a:xfrm>
          <a:custGeom>
            <a:avLst/>
            <a:gdLst/>
            <a:ahLst/>
            <a:cxnLst/>
            <a:rect l="l" t="t" r="r" b="b"/>
            <a:pathLst>
              <a:path w="1838325" h="934085">
                <a:moveTo>
                  <a:pt x="653796" y="908062"/>
                </a:moveTo>
                <a:lnTo>
                  <a:pt x="0" y="908062"/>
                </a:lnTo>
                <a:lnTo>
                  <a:pt x="0" y="933958"/>
                </a:lnTo>
                <a:lnTo>
                  <a:pt x="653796" y="933958"/>
                </a:lnTo>
                <a:lnTo>
                  <a:pt x="653796" y="908062"/>
                </a:lnTo>
                <a:close/>
              </a:path>
              <a:path w="1838325" h="934085">
                <a:moveTo>
                  <a:pt x="1454785" y="0"/>
                </a:moveTo>
                <a:lnTo>
                  <a:pt x="1195705" y="0"/>
                </a:lnTo>
                <a:lnTo>
                  <a:pt x="1195705" y="15240"/>
                </a:lnTo>
                <a:lnTo>
                  <a:pt x="1454785" y="15240"/>
                </a:lnTo>
                <a:lnTo>
                  <a:pt x="1454785" y="0"/>
                </a:lnTo>
                <a:close/>
              </a:path>
              <a:path w="1838325" h="934085">
                <a:moveTo>
                  <a:pt x="1837944" y="908062"/>
                </a:moveTo>
                <a:lnTo>
                  <a:pt x="1184148" y="908062"/>
                </a:lnTo>
                <a:lnTo>
                  <a:pt x="1184148" y="933958"/>
                </a:lnTo>
                <a:lnTo>
                  <a:pt x="1837944" y="933958"/>
                </a:lnTo>
                <a:lnTo>
                  <a:pt x="1837944" y="908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66739" y="2852420"/>
            <a:ext cx="27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𝜕𝑓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66917" y="3503168"/>
            <a:ext cx="477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5" dirty="0">
                <a:latin typeface="Cambria Math"/>
                <a:cs typeface="Cambria Math"/>
              </a:rPr>
              <a:t>𝜕𝑓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9003" y="3811016"/>
            <a:ext cx="329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87971" y="4101465"/>
            <a:ext cx="462280" cy="26034"/>
          </a:xfrm>
          <a:custGeom>
            <a:avLst/>
            <a:gdLst/>
            <a:ahLst/>
            <a:cxnLst/>
            <a:rect l="l" t="t" r="r" b="b"/>
            <a:pathLst>
              <a:path w="462279" h="26035">
                <a:moveTo>
                  <a:pt x="461772" y="0"/>
                </a:moveTo>
                <a:lnTo>
                  <a:pt x="0" y="0"/>
                </a:lnTo>
                <a:lnTo>
                  <a:pt x="0" y="25907"/>
                </a:lnTo>
                <a:lnTo>
                  <a:pt x="461772" y="25907"/>
                </a:lnTo>
                <a:lnTo>
                  <a:pt x="461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66738" y="3150303"/>
            <a:ext cx="1186180" cy="8667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spcBef>
                <a:spcPts val="320"/>
              </a:spcBef>
            </a:pPr>
            <a:r>
              <a:rPr sz="1800" spc="-25" dirty="0">
                <a:latin typeface="Cambria Math"/>
                <a:cs typeface="Cambria Math"/>
              </a:rPr>
              <a:t>𝜕𝑞</a:t>
            </a:r>
            <a:endParaRPr sz="1800">
              <a:latin typeface="Cambria Math"/>
              <a:cs typeface="Cambria Math"/>
            </a:endParaRPr>
          </a:p>
          <a:p>
            <a:pPr marL="98425">
              <a:spcBef>
                <a:spcPts val="400"/>
              </a:spcBef>
              <a:tabLst>
                <a:tab pos="721995" algn="l"/>
              </a:tabLst>
            </a:pPr>
            <a:r>
              <a:rPr sz="3200" spc="-25" dirty="0">
                <a:latin typeface="Cambria Math"/>
                <a:cs typeface="Cambria Math"/>
              </a:rPr>
              <a:t>𝜕𝑞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25" dirty="0">
                <a:latin typeface="Cambria Math"/>
                <a:cs typeface="Cambria Math"/>
              </a:rPr>
              <a:t>𝜕𝑓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2805" y="4083812"/>
            <a:ext cx="2454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1234440" algn="l"/>
              </a:tabLst>
            </a:pPr>
            <a:r>
              <a:rPr sz="3200" spc="-25" dirty="0">
                <a:latin typeface="Cambria Math"/>
                <a:cs typeface="Cambria Math"/>
              </a:rPr>
              <a:t>𝜕𝑤</a:t>
            </a:r>
            <a:r>
              <a:rPr sz="3525" spc="-37" baseline="-15366" dirty="0">
                <a:latin typeface="Cambria Math"/>
                <a:cs typeface="Cambria Math"/>
              </a:rPr>
              <a:t>𝑖</a:t>
            </a:r>
            <a:r>
              <a:rPr sz="3525" baseline="-15366" dirty="0"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𝜕𝑤</a:t>
            </a:r>
            <a:r>
              <a:rPr sz="3525" baseline="-15366" dirty="0">
                <a:latin typeface="Cambria Math"/>
                <a:cs typeface="Cambria Math"/>
              </a:rPr>
              <a:t>𝑖</a:t>
            </a:r>
            <a:r>
              <a:rPr sz="3525" spc="390" baseline="-15366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𝜕𝑞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86000" y="1031747"/>
            <a:ext cx="457200" cy="3430270"/>
          </a:xfrm>
          <a:custGeom>
            <a:avLst/>
            <a:gdLst/>
            <a:ahLst/>
            <a:cxnLst/>
            <a:rect l="l" t="t" r="r" b="b"/>
            <a:pathLst>
              <a:path w="457200" h="3430270">
                <a:moveTo>
                  <a:pt x="27431" y="0"/>
                </a:moveTo>
                <a:lnTo>
                  <a:pt x="456742" y="377189"/>
                </a:lnTo>
              </a:path>
              <a:path w="457200" h="3430270">
                <a:moveTo>
                  <a:pt x="0" y="356615"/>
                </a:moveTo>
                <a:lnTo>
                  <a:pt x="457200" y="377571"/>
                </a:lnTo>
              </a:path>
              <a:path w="457200" h="3430270">
                <a:moveTo>
                  <a:pt x="456742" y="377951"/>
                </a:moveTo>
                <a:lnTo>
                  <a:pt x="27431" y="724662"/>
                </a:lnTo>
              </a:path>
              <a:path w="457200" h="3430270">
                <a:moveTo>
                  <a:pt x="27431" y="996696"/>
                </a:moveTo>
                <a:lnTo>
                  <a:pt x="456742" y="1373886"/>
                </a:lnTo>
              </a:path>
              <a:path w="457200" h="3430270">
                <a:moveTo>
                  <a:pt x="0" y="1353312"/>
                </a:moveTo>
                <a:lnTo>
                  <a:pt x="457200" y="1374266"/>
                </a:lnTo>
              </a:path>
              <a:path w="457200" h="3430270">
                <a:moveTo>
                  <a:pt x="456742" y="1374648"/>
                </a:moveTo>
                <a:lnTo>
                  <a:pt x="27431" y="1721357"/>
                </a:lnTo>
              </a:path>
              <a:path w="457200" h="3430270">
                <a:moveTo>
                  <a:pt x="27431" y="2705100"/>
                </a:moveTo>
                <a:lnTo>
                  <a:pt x="456742" y="3082290"/>
                </a:lnTo>
              </a:path>
              <a:path w="457200" h="3430270">
                <a:moveTo>
                  <a:pt x="0" y="3061716"/>
                </a:moveTo>
                <a:lnTo>
                  <a:pt x="457200" y="3082671"/>
                </a:lnTo>
              </a:path>
              <a:path w="457200" h="3430270">
                <a:moveTo>
                  <a:pt x="456742" y="3083052"/>
                </a:moveTo>
                <a:lnTo>
                  <a:pt x="27431" y="3429762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9959" y="5286755"/>
            <a:ext cx="2049780" cy="409728"/>
          </a:xfrm>
          <a:prstGeom prst="rect">
            <a:avLst/>
          </a:prstGeom>
          <a:ln w="57911">
            <a:solidFill>
              <a:srgbClr val="006FC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spcBef>
                <a:spcPts val="315"/>
              </a:spcBef>
            </a:pPr>
            <a:r>
              <a:rPr sz="2400" dirty="0"/>
              <a:t>Gate</a:t>
            </a:r>
            <a:r>
              <a:rPr sz="2400" spc="-20" dirty="0"/>
              <a:t> </a:t>
            </a:r>
            <a:r>
              <a:rPr sz="2400" spc="-10" dirty="0"/>
              <a:t>gradient</a:t>
            </a:r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7620001" y="4643628"/>
            <a:ext cx="724535" cy="665480"/>
          </a:xfrm>
          <a:custGeom>
            <a:avLst/>
            <a:gdLst/>
            <a:ahLst/>
            <a:cxnLst/>
            <a:rect l="l" t="t" r="r" b="b"/>
            <a:pathLst>
              <a:path w="724534" h="665479">
                <a:moveTo>
                  <a:pt x="147824" y="95800"/>
                </a:moveTo>
                <a:lnTo>
                  <a:pt x="108791" y="138558"/>
                </a:lnTo>
                <a:lnTo>
                  <a:pt x="685419" y="665226"/>
                </a:lnTo>
                <a:lnTo>
                  <a:pt x="724407" y="622427"/>
                </a:lnTo>
                <a:lnTo>
                  <a:pt x="147824" y="95800"/>
                </a:lnTo>
                <a:close/>
              </a:path>
              <a:path w="724534" h="665479">
                <a:moveTo>
                  <a:pt x="0" y="0"/>
                </a:moveTo>
                <a:lnTo>
                  <a:pt x="69723" y="181356"/>
                </a:lnTo>
                <a:lnTo>
                  <a:pt x="108791" y="138558"/>
                </a:lnTo>
                <a:lnTo>
                  <a:pt x="87375" y="118999"/>
                </a:lnTo>
                <a:lnTo>
                  <a:pt x="126364" y="76200"/>
                </a:lnTo>
                <a:lnTo>
                  <a:pt x="165716" y="76200"/>
                </a:lnTo>
                <a:lnTo>
                  <a:pt x="186816" y="53086"/>
                </a:lnTo>
                <a:lnTo>
                  <a:pt x="0" y="0"/>
                </a:lnTo>
                <a:close/>
              </a:path>
              <a:path w="724534" h="665479">
                <a:moveTo>
                  <a:pt x="126364" y="76200"/>
                </a:moveTo>
                <a:lnTo>
                  <a:pt x="87375" y="118999"/>
                </a:lnTo>
                <a:lnTo>
                  <a:pt x="108791" y="138558"/>
                </a:lnTo>
                <a:lnTo>
                  <a:pt x="147824" y="95800"/>
                </a:lnTo>
                <a:lnTo>
                  <a:pt x="126364" y="76200"/>
                </a:lnTo>
                <a:close/>
              </a:path>
              <a:path w="724534" h="665479">
                <a:moveTo>
                  <a:pt x="165716" y="76200"/>
                </a:moveTo>
                <a:lnTo>
                  <a:pt x="126364" y="76200"/>
                </a:lnTo>
                <a:lnTo>
                  <a:pt x="147824" y="95800"/>
                </a:lnTo>
                <a:lnTo>
                  <a:pt x="165716" y="762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794503" y="5295900"/>
            <a:ext cx="2222500" cy="409086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710">
              <a:spcBef>
                <a:spcPts val="310"/>
              </a:spcBef>
            </a:pPr>
            <a:r>
              <a:rPr sz="2400" dirty="0"/>
              <a:t>Local</a:t>
            </a:r>
            <a:r>
              <a:rPr sz="2400" spc="-80" dirty="0"/>
              <a:t> </a:t>
            </a:r>
            <a:r>
              <a:rPr sz="2400" spc="-10" dirty="0"/>
              <a:t>gradient</a:t>
            </a:r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5889879" y="4639056"/>
            <a:ext cx="1044575" cy="681355"/>
          </a:xfrm>
          <a:custGeom>
            <a:avLst/>
            <a:gdLst/>
            <a:ahLst/>
            <a:cxnLst/>
            <a:rect l="l" t="t" r="r" b="b"/>
            <a:pathLst>
              <a:path w="1044575" h="681354">
                <a:moveTo>
                  <a:pt x="882259" y="69048"/>
                </a:moveTo>
                <a:lnTo>
                  <a:pt x="0" y="632587"/>
                </a:lnTo>
                <a:lnTo>
                  <a:pt x="31242" y="681355"/>
                </a:lnTo>
                <a:lnTo>
                  <a:pt x="913477" y="117954"/>
                </a:lnTo>
                <a:lnTo>
                  <a:pt x="882259" y="69048"/>
                </a:lnTo>
                <a:close/>
              </a:path>
              <a:path w="1044575" h="681354">
                <a:moveTo>
                  <a:pt x="1012354" y="53467"/>
                </a:moveTo>
                <a:lnTo>
                  <a:pt x="906653" y="53467"/>
                </a:lnTo>
                <a:lnTo>
                  <a:pt x="937895" y="102362"/>
                </a:lnTo>
                <a:lnTo>
                  <a:pt x="913477" y="117954"/>
                </a:lnTo>
                <a:lnTo>
                  <a:pt x="944626" y="166751"/>
                </a:lnTo>
                <a:lnTo>
                  <a:pt x="1012354" y="53467"/>
                </a:lnTo>
                <a:close/>
              </a:path>
              <a:path w="1044575" h="681354">
                <a:moveTo>
                  <a:pt x="906653" y="53467"/>
                </a:moveTo>
                <a:lnTo>
                  <a:pt x="882259" y="69048"/>
                </a:lnTo>
                <a:lnTo>
                  <a:pt x="913477" y="117954"/>
                </a:lnTo>
                <a:lnTo>
                  <a:pt x="937895" y="102362"/>
                </a:lnTo>
                <a:lnTo>
                  <a:pt x="906653" y="53467"/>
                </a:lnTo>
                <a:close/>
              </a:path>
              <a:path w="1044575" h="681354">
                <a:moveTo>
                  <a:pt x="1044321" y="0"/>
                </a:moveTo>
                <a:lnTo>
                  <a:pt x="851154" y="20320"/>
                </a:lnTo>
                <a:lnTo>
                  <a:pt x="882259" y="69048"/>
                </a:lnTo>
                <a:lnTo>
                  <a:pt x="906653" y="53467"/>
                </a:lnTo>
                <a:lnTo>
                  <a:pt x="1012354" y="53467"/>
                </a:lnTo>
                <a:lnTo>
                  <a:pt x="10443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16123" y="5969914"/>
            <a:ext cx="74098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895725" algn="l"/>
              </a:tabLst>
            </a:pPr>
            <a:r>
              <a:rPr sz="1600" dirty="0"/>
              <a:t>Can</a:t>
            </a:r>
            <a:r>
              <a:rPr sz="1600" spc="-60" dirty="0"/>
              <a:t> </a:t>
            </a:r>
            <a:r>
              <a:rPr sz="1600" dirty="0"/>
              <a:t>be</a:t>
            </a:r>
            <a:r>
              <a:rPr sz="1600" spc="-40" dirty="0"/>
              <a:t> </a:t>
            </a:r>
            <a:r>
              <a:rPr sz="1600" dirty="0"/>
              <a:t>computed</a:t>
            </a:r>
            <a:r>
              <a:rPr sz="1600" spc="-45" dirty="0"/>
              <a:t> </a:t>
            </a:r>
            <a:r>
              <a:rPr sz="1600" dirty="0"/>
              <a:t>during</a:t>
            </a:r>
            <a:r>
              <a:rPr sz="1600" spc="-50" dirty="0"/>
              <a:t> </a:t>
            </a:r>
            <a:r>
              <a:rPr sz="1600" dirty="0"/>
              <a:t>forward</a:t>
            </a:r>
            <a:r>
              <a:rPr sz="1600" spc="-25" dirty="0"/>
              <a:t> </a:t>
            </a:r>
            <a:r>
              <a:rPr sz="1600" spc="-20" dirty="0"/>
              <a:t>pass</a:t>
            </a:r>
            <a:r>
              <a:rPr sz="1600" dirty="0"/>
              <a:t>	The</a:t>
            </a:r>
            <a:r>
              <a:rPr sz="1600" spc="-45" dirty="0"/>
              <a:t> </a:t>
            </a:r>
            <a:r>
              <a:rPr sz="1600" dirty="0"/>
              <a:t>gate</a:t>
            </a:r>
            <a:r>
              <a:rPr sz="1600" spc="-35" dirty="0"/>
              <a:t> </a:t>
            </a:r>
            <a:r>
              <a:rPr sz="1600" dirty="0"/>
              <a:t>receives</a:t>
            </a:r>
            <a:r>
              <a:rPr sz="1600" spc="-60" dirty="0"/>
              <a:t> </a:t>
            </a:r>
            <a:r>
              <a:rPr sz="1600" dirty="0"/>
              <a:t>this</a:t>
            </a:r>
            <a:r>
              <a:rPr sz="1600" spc="-45" dirty="0"/>
              <a:t> </a:t>
            </a:r>
            <a:r>
              <a:rPr sz="1600" dirty="0"/>
              <a:t>during</a:t>
            </a:r>
            <a:r>
              <a:rPr sz="1600" spc="-30" dirty="0"/>
              <a:t> </a:t>
            </a:r>
            <a:r>
              <a:rPr sz="1600" spc="-10" dirty="0"/>
              <a:t>backprop</a:t>
            </a:r>
            <a:endParaRPr sz="160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57DE877-2C2B-DA31-F911-572F9C829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85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Dropout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6289" y="1027688"/>
            <a:ext cx="5098694" cy="27223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9460" y="3807079"/>
            <a:ext cx="7143115" cy="25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/>
              <a:t>Intuition:</a:t>
            </a:r>
            <a:r>
              <a:rPr sz="2000" spc="-55" dirty="0"/>
              <a:t> </a:t>
            </a:r>
            <a:r>
              <a:rPr sz="2000" dirty="0"/>
              <a:t>successful</a:t>
            </a:r>
            <a:r>
              <a:rPr sz="2000" spc="-65" dirty="0"/>
              <a:t> </a:t>
            </a:r>
            <a:r>
              <a:rPr sz="2000" spc="-10" dirty="0"/>
              <a:t>conspiracies</a:t>
            </a:r>
            <a:endParaRPr sz="2000"/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000" dirty="0"/>
              <a:t>50</a:t>
            </a:r>
            <a:r>
              <a:rPr sz="2000" spc="-40" dirty="0"/>
              <a:t> </a:t>
            </a:r>
            <a:r>
              <a:rPr sz="2000" dirty="0"/>
              <a:t>people</a:t>
            </a:r>
            <a:r>
              <a:rPr sz="2000" spc="-35" dirty="0"/>
              <a:t> </a:t>
            </a:r>
            <a:r>
              <a:rPr sz="2000" dirty="0"/>
              <a:t>planning</a:t>
            </a:r>
            <a:r>
              <a:rPr sz="2000" spc="-40" dirty="0"/>
              <a:t> </a:t>
            </a:r>
            <a:r>
              <a:rPr sz="2000" dirty="0"/>
              <a:t>a</a:t>
            </a:r>
            <a:r>
              <a:rPr sz="2000" spc="-20" dirty="0"/>
              <a:t> </a:t>
            </a:r>
            <a:r>
              <a:rPr sz="2000" spc="-10" dirty="0"/>
              <a:t>conspiracy</a:t>
            </a:r>
            <a:endParaRPr sz="2000"/>
          </a:p>
          <a:p>
            <a:pPr>
              <a:spcBef>
                <a:spcPts val="100"/>
              </a:spcBef>
              <a:buFont typeface="Arial"/>
              <a:buChar char="•"/>
            </a:pPr>
            <a:endParaRPr sz="2000"/>
          </a:p>
          <a:p>
            <a:pPr marL="354965" indent="-342265">
              <a:spcBef>
                <a:spcPts val="5"/>
              </a:spcBef>
              <a:buChar char="•"/>
              <a:tabLst>
                <a:tab pos="354965" algn="l"/>
              </a:tabLst>
            </a:pPr>
            <a:r>
              <a:rPr sz="2000" spc="-10" dirty="0"/>
              <a:t>Strategy</a:t>
            </a:r>
            <a:r>
              <a:rPr sz="2000" spc="-145" dirty="0"/>
              <a:t> </a:t>
            </a:r>
            <a:r>
              <a:rPr sz="2000" dirty="0"/>
              <a:t>A:</a:t>
            </a:r>
            <a:r>
              <a:rPr sz="2000" spc="-25" dirty="0"/>
              <a:t> </a:t>
            </a:r>
            <a:r>
              <a:rPr sz="2000" dirty="0"/>
              <a:t>plan</a:t>
            </a:r>
            <a:r>
              <a:rPr sz="2000" spc="-30" dirty="0"/>
              <a:t> </a:t>
            </a:r>
            <a:r>
              <a:rPr sz="2000" dirty="0"/>
              <a:t>a</a:t>
            </a:r>
            <a:r>
              <a:rPr sz="2000" spc="-15" dirty="0"/>
              <a:t> </a:t>
            </a:r>
            <a:r>
              <a:rPr sz="2000" dirty="0"/>
              <a:t>big</a:t>
            </a:r>
            <a:r>
              <a:rPr sz="2000" spc="-30" dirty="0"/>
              <a:t> </a:t>
            </a:r>
            <a:r>
              <a:rPr sz="2000" dirty="0"/>
              <a:t>conspiracy</a:t>
            </a:r>
            <a:r>
              <a:rPr sz="2000" spc="-60" dirty="0"/>
              <a:t> </a:t>
            </a:r>
            <a:r>
              <a:rPr sz="2000" dirty="0"/>
              <a:t>involving</a:t>
            </a:r>
            <a:r>
              <a:rPr sz="2000" spc="-5" dirty="0"/>
              <a:t> </a:t>
            </a:r>
            <a:r>
              <a:rPr sz="2000" dirty="0"/>
              <a:t>50</a:t>
            </a:r>
            <a:r>
              <a:rPr sz="2000" spc="-30" dirty="0"/>
              <a:t> </a:t>
            </a:r>
            <a:r>
              <a:rPr sz="2000" spc="-10" dirty="0"/>
              <a:t>people</a:t>
            </a:r>
            <a:endParaRPr sz="2000"/>
          </a:p>
          <a:p>
            <a:pPr marL="812165" lvl="1" indent="-342265">
              <a:buChar char="•"/>
              <a:tabLst>
                <a:tab pos="812165" algn="l"/>
              </a:tabLst>
            </a:pPr>
            <a:r>
              <a:rPr sz="2000" dirty="0"/>
              <a:t>Likely</a:t>
            </a:r>
            <a:r>
              <a:rPr sz="2000" spc="-20" dirty="0"/>
              <a:t> </a:t>
            </a:r>
            <a:r>
              <a:rPr sz="2000" dirty="0"/>
              <a:t>to</a:t>
            </a:r>
            <a:r>
              <a:rPr sz="2000" spc="-35" dirty="0"/>
              <a:t> </a:t>
            </a:r>
            <a:r>
              <a:rPr sz="2000" dirty="0"/>
              <a:t>fail.</a:t>
            </a:r>
            <a:r>
              <a:rPr sz="2000" spc="-15" dirty="0"/>
              <a:t> </a:t>
            </a:r>
            <a:r>
              <a:rPr sz="2000" dirty="0"/>
              <a:t>50</a:t>
            </a:r>
            <a:r>
              <a:rPr sz="2000" spc="-20" dirty="0"/>
              <a:t> </a:t>
            </a:r>
            <a:r>
              <a:rPr sz="2000" dirty="0"/>
              <a:t>people</a:t>
            </a:r>
            <a:r>
              <a:rPr sz="2000" spc="-20" dirty="0"/>
              <a:t> </a:t>
            </a:r>
            <a:r>
              <a:rPr sz="2000" dirty="0"/>
              <a:t>need</a:t>
            </a:r>
            <a:r>
              <a:rPr sz="2000" spc="-40" dirty="0"/>
              <a:t> </a:t>
            </a:r>
            <a:r>
              <a:rPr sz="2000" dirty="0"/>
              <a:t>to</a:t>
            </a:r>
            <a:r>
              <a:rPr sz="2000" spc="-25" dirty="0"/>
              <a:t> </a:t>
            </a:r>
            <a:r>
              <a:rPr sz="2000" dirty="0"/>
              <a:t>play</a:t>
            </a:r>
            <a:r>
              <a:rPr sz="2000" spc="-15" dirty="0"/>
              <a:t> </a:t>
            </a:r>
            <a:r>
              <a:rPr sz="2000" dirty="0"/>
              <a:t>their</a:t>
            </a:r>
            <a:r>
              <a:rPr sz="2000" spc="-25" dirty="0"/>
              <a:t> </a:t>
            </a:r>
            <a:r>
              <a:rPr sz="2000" dirty="0"/>
              <a:t>parts</a:t>
            </a:r>
            <a:r>
              <a:rPr sz="2000" spc="-45" dirty="0"/>
              <a:t> </a:t>
            </a:r>
            <a:r>
              <a:rPr sz="2000" spc="-10" dirty="0"/>
              <a:t>correctly.</a:t>
            </a:r>
            <a:endParaRPr sz="2000"/>
          </a:p>
          <a:p>
            <a:pPr lvl="1">
              <a:spcBef>
                <a:spcPts val="100"/>
              </a:spcBef>
              <a:buFont typeface="Arial"/>
              <a:buChar char="•"/>
            </a:pPr>
            <a:endParaRPr sz="2000"/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000" dirty="0"/>
              <a:t>Strategy</a:t>
            </a:r>
            <a:r>
              <a:rPr sz="2000" spc="-50" dirty="0"/>
              <a:t> </a:t>
            </a:r>
            <a:r>
              <a:rPr sz="2000" dirty="0"/>
              <a:t>B:</a:t>
            </a:r>
            <a:r>
              <a:rPr sz="2000" spc="-30" dirty="0"/>
              <a:t> </a:t>
            </a:r>
            <a:r>
              <a:rPr sz="2000" dirty="0"/>
              <a:t>plan</a:t>
            </a:r>
            <a:r>
              <a:rPr sz="2000" spc="-35" dirty="0"/>
              <a:t> </a:t>
            </a:r>
            <a:r>
              <a:rPr sz="2000" dirty="0"/>
              <a:t>10</a:t>
            </a:r>
            <a:r>
              <a:rPr sz="2000" spc="-35" dirty="0"/>
              <a:t> </a:t>
            </a:r>
            <a:r>
              <a:rPr sz="2000" dirty="0"/>
              <a:t>conspiracies</a:t>
            </a:r>
            <a:r>
              <a:rPr sz="2000" spc="-70" dirty="0"/>
              <a:t> </a:t>
            </a:r>
            <a:r>
              <a:rPr sz="2000" dirty="0"/>
              <a:t>each</a:t>
            </a:r>
            <a:r>
              <a:rPr sz="2000" spc="-35" dirty="0"/>
              <a:t> </a:t>
            </a:r>
            <a:r>
              <a:rPr sz="2000" dirty="0"/>
              <a:t>involving</a:t>
            </a:r>
            <a:r>
              <a:rPr sz="2000" spc="-15" dirty="0"/>
              <a:t> </a:t>
            </a:r>
            <a:r>
              <a:rPr sz="2000" dirty="0"/>
              <a:t>5</a:t>
            </a:r>
            <a:r>
              <a:rPr sz="2000" spc="-35" dirty="0"/>
              <a:t> </a:t>
            </a:r>
            <a:r>
              <a:rPr sz="2000" spc="-10" dirty="0"/>
              <a:t>people</a:t>
            </a:r>
            <a:endParaRPr sz="2000"/>
          </a:p>
          <a:p>
            <a:pPr marL="812165" lvl="1" indent="-342265">
              <a:buChar char="•"/>
              <a:tabLst>
                <a:tab pos="812165" algn="l"/>
              </a:tabLst>
            </a:pPr>
            <a:r>
              <a:rPr sz="2000" dirty="0"/>
              <a:t>Likely</a:t>
            </a:r>
            <a:r>
              <a:rPr sz="2000" spc="-40" dirty="0"/>
              <a:t> </a:t>
            </a:r>
            <a:r>
              <a:rPr sz="2000" dirty="0"/>
              <a:t>to</a:t>
            </a:r>
            <a:r>
              <a:rPr sz="2000" spc="-50" dirty="0"/>
              <a:t> </a:t>
            </a:r>
            <a:r>
              <a:rPr sz="2000" spc="-10" dirty="0"/>
              <a:t>succeed!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9286875" y="2638426"/>
            <a:ext cx="2413636" cy="1011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10" dirty="0"/>
              <a:t>Dropout:</a:t>
            </a:r>
            <a:r>
              <a:rPr sz="1600" spc="-105" dirty="0"/>
              <a:t> </a:t>
            </a:r>
            <a:r>
              <a:rPr sz="1600" dirty="0"/>
              <a:t>A</a:t>
            </a:r>
            <a:r>
              <a:rPr sz="1600" spc="-110" dirty="0"/>
              <a:t> </a:t>
            </a:r>
            <a:r>
              <a:rPr sz="1600" dirty="0"/>
              <a:t>simple</a:t>
            </a:r>
            <a:r>
              <a:rPr sz="1600" spc="-75" dirty="0"/>
              <a:t> </a:t>
            </a:r>
            <a:r>
              <a:rPr sz="1600" dirty="0"/>
              <a:t>way</a:t>
            </a:r>
            <a:r>
              <a:rPr sz="1600" spc="-35" dirty="0"/>
              <a:t> </a:t>
            </a:r>
            <a:r>
              <a:rPr sz="1600" dirty="0"/>
              <a:t>to</a:t>
            </a:r>
            <a:r>
              <a:rPr sz="1600" spc="-30" dirty="0"/>
              <a:t> </a:t>
            </a:r>
            <a:r>
              <a:rPr sz="1600" dirty="0"/>
              <a:t>prevent</a:t>
            </a:r>
            <a:r>
              <a:rPr sz="1600" spc="-35" dirty="0"/>
              <a:t> </a:t>
            </a:r>
            <a:r>
              <a:rPr sz="1600" dirty="0"/>
              <a:t>neural</a:t>
            </a:r>
            <a:r>
              <a:rPr sz="1600" spc="-35" dirty="0"/>
              <a:t> </a:t>
            </a:r>
            <a:r>
              <a:rPr sz="1600" dirty="0"/>
              <a:t>networks</a:t>
            </a:r>
            <a:r>
              <a:rPr sz="1600" spc="-35" dirty="0"/>
              <a:t> </a:t>
            </a:r>
            <a:r>
              <a:rPr sz="1600" dirty="0"/>
              <a:t>from</a:t>
            </a:r>
            <a:r>
              <a:rPr sz="1600" spc="10" dirty="0"/>
              <a:t> </a:t>
            </a:r>
            <a:r>
              <a:rPr sz="1600" dirty="0"/>
              <a:t>overfitting</a:t>
            </a:r>
            <a:r>
              <a:rPr sz="1600" spc="-4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Srivastava</a:t>
            </a:r>
            <a:r>
              <a:rPr sz="16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JMLR</a:t>
            </a:r>
            <a:r>
              <a:rPr sz="1600" u="sng" spc="-3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6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600" spc="-10" dirty="0"/>
              <a:t>]</a:t>
            </a:r>
            <a:endParaRPr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69DD8-1B3F-92DB-0B8C-FC8DE1007E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99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Dropout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175" y="1062461"/>
            <a:ext cx="4423867" cy="2362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1801" y="990600"/>
            <a:ext cx="3258311" cy="2476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5878" y="5000827"/>
            <a:ext cx="5523642" cy="12918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4228" y="3701034"/>
            <a:ext cx="3430904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approximately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combining</a:t>
            </a:r>
            <a:r>
              <a:rPr sz="20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exponentially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many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sz="20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sz="20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sz="20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efficiently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3869" y="3799685"/>
            <a:ext cx="4349611" cy="11405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01175" y="5053061"/>
            <a:ext cx="2308861" cy="974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10" dirty="0"/>
              <a:t>Dropout:</a:t>
            </a:r>
            <a:r>
              <a:rPr sz="1600" spc="-105" dirty="0"/>
              <a:t> </a:t>
            </a:r>
            <a:r>
              <a:rPr sz="1600" dirty="0"/>
              <a:t>A</a:t>
            </a:r>
            <a:r>
              <a:rPr sz="1600" spc="-110" dirty="0"/>
              <a:t> </a:t>
            </a:r>
            <a:r>
              <a:rPr sz="1600" dirty="0"/>
              <a:t>simple</a:t>
            </a:r>
            <a:r>
              <a:rPr sz="1600" spc="-75" dirty="0"/>
              <a:t> </a:t>
            </a:r>
            <a:r>
              <a:rPr sz="1600" dirty="0"/>
              <a:t>way</a:t>
            </a:r>
            <a:r>
              <a:rPr sz="1600" spc="-35" dirty="0"/>
              <a:t> </a:t>
            </a:r>
            <a:r>
              <a:rPr sz="1600" dirty="0"/>
              <a:t>to</a:t>
            </a:r>
            <a:r>
              <a:rPr sz="1600" spc="-30" dirty="0"/>
              <a:t> </a:t>
            </a:r>
            <a:r>
              <a:rPr sz="1600" dirty="0"/>
              <a:t>prevent</a:t>
            </a:r>
            <a:r>
              <a:rPr sz="1600" spc="-35" dirty="0"/>
              <a:t> </a:t>
            </a:r>
            <a:r>
              <a:rPr sz="1600" dirty="0"/>
              <a:t>neural</a:t>
            </a:r>
            <a:r>
              <a:rPr sz="1600" spc="-35" dirty="0"/>
              <a:t> </a:t>
            </a:r>
            <a:r>
              <a:rPr sz="1600" dirty="0"/>
              <a:t>networks</a:t>
            </a:r>
            <a:r>
              <a:rPr sz="1600" spc="-35" dirty="0"/>
              <a:t> </a:t>
            </a:r>
            <a:r>
              <a:rPr sz="1600" dirty="0"/>
              <a:t>from</a:t>
            </a:r>
            <a:r>
              <a:rPr sz="1600" spc="10" dirty="0"/>
              <a:t> </a:t>
            </a:r>
            <a:r>
              <a:rPr sz="1600" dirty="0"/>
              <a:t>overfitting</a:t>
            </a:r>
            <a:r>
              <a:rPr sz="1600" spc="-40" dirty="0"/>
              <a:t> </a:t>
            </a:r>
            <a:r>
              <a:rPr sz="1600" dirty="0"/>
              <a:t>[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Srivastava</a:t>
            </a:r>
            <a:r>
              <a:rPr sz="16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JMLR</a:t>
            </a:r>
            <a:r>
              <a:rPr sz="1600" u="sng" spc="-3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 </a:t>
            </a:r>
            <a:r>
              <a:rPr sz="16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6"/>
              </a:rPr>
              <a:t>2014</a:t>
            </a:r>
            <a:r>
              <a:rPr sz="1600" spc="-10" dirty="0"/>
              <a:t>]</a:t>
            </a:r>
            <a:endParaRPr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19DA1-51F4-6B3F-AB44-72DC0F208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40" y="1381709"/>
            <a:ext cx="7955280" cy="30540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800" dirty="0">
                <a:latin typeface="Calibri"/>
                <a:cs typeface="Calibri"/>
              </a:rPr>
              <a:t>Classical computer vision techniques such as edge detection, Support Vector Machines (SVMs)/K-nearest neighbors (KNNs), and texture analysis filters require expert knowledge</a:t>
            </a:r>
          </a:p>
          <a:p>
            <a:pPr marL="355600" marR="5080" indent="-342900"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endParaRPr lang="en-US" sz="2800" b="1" u="sng" dirty="0">
              <a:latin typeface="Calibri"/>
              <a:cs typeface="Calibri"/>
            </a:endParaRPr>
          </a:p>
          <a:p>
            <a:pPr marL="355600" marR="5080" indent="-342900"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Key Innovation: </a:t>
            </a:r>
            <a:r>
              <a:rPr lang="en-US" sz="2800" b="1" dirty="0">
                <a:solidFill>
                  <a:schemeClr val="tx1"/>
                </a:solidFill>
                <a:latin typeface="Calibri"/>
                <a:cs typeface="Calibri"/>
              </a:rPr>
              <a:t>CNNs and ML al</a:t>
            </a:r>
            <a:r>
              <a:rPr lang="en-US" sz="2800" b="1" dirty="0">
                <a:latin typeface="Calibri"/>
                <a:cs typeface="Calibri"/>
              </a:rPr>
              <a:t>low the network training to automatically learn the features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392" y="229160"/>
            <a:ext cx="10058400" cy="702756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Learning</a:t>
            </a:r>
            <a:r>
              <a:rPr sz="4400" spc="-95" dirty="0"/>
              <a:t> </a:t>
            </a:r>
            <a:r>
              <a:rPr sz="4400" dirty="0"/>
              <a:t>a</a:t>
            </a:r>
            <a:r>
              <a:rPr sz="4400" spc="-75" dirty="0"/>
              <a:t> </a:t>
            </a:r>
            <a:r>
              <a:rPr sz="4400" spc="-10" dirty="0"/>
              <a:t>Hierarchy</a:t>
            </a:r>
            <a:r>
              <a:rPr sz="4400" spc="-110" dirty="0"/>
              <a:t> </a:t>
            </a:r>
            <a:r>
              <a:rPr sz="4400" dirty="0"/>
              <a:t>of</a:t>
            </a:r>
            <a:r>
              <a:rPr sz="4400" spc="-75" dirty="0"/>
              <a:t> </a:t>
            </a:r>
            <a:r>
              <a:rPr sz="4400" dirty="0"/>
              <a:t>Feature</a:t>
            </a:r>
            <a:r>
              <a:rPr sz="4400" spc="-90" dirty="0"/>
              <a:t> </a:t>
            </a:r>
            <a:r>
              <a:rPr sz="4400" spc="-10" dirty="0"/>
              <a:t>Extractors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3770123" y="4674870"/>
            <a:ext cx="69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0304" y="4674870"/>
            <a:ext cx="69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90357" y="4674870"/>
            <a:ext cx="69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A2890-D9D7-07F9-C887-67CC07283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135" dirty="0"/>
              <a:t> </a:t>
            </a:r>
            <a:r>
              <a:rPr spc="-20" dirty="0"/>
              <a:t>Augmentatio</a:t>
            </a:r>
            <a:r>
              <a:rPr lang="en-US" spc="-20" dirty="0"/>
              <a:t>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68392" y="1151581"/>
            <a:ext cx="5408930" cy="474232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965" indent="-342265">
              <a:spcBef>
                <a:spcPts val="900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3200" dirty="0">
                <a:latin typeface="Calibri"/>
                <a:cs typeface="Calibri"/>
              </a:rPr>
              <a:t>Manually created training data is expensive/overfitting </a:t>
            </a:r>
          </a:p>
          <a:p>
            <a:pPr marL="354965" indent="-342265">
              <a:spcBef>
                <a:spcPts val="90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Create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virtual</a:t>
            </a:r>
            <a:r>
              <a:rPr sz="3200" i="1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training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samples</a:t>
            </a:r>
            <a:endParaRPr sz="3200" dirty="0">
              <a:latin typeface="Calibri"/>
              <a:cs typeface="Calibri"/>
            </a:endParaRPr>
          </a:p>
          <a:p>
            <a:pPr marL="755650" lvl="1" indent="-285750"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Horizontal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flip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Random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crop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Color</a:t>
            </a:r>
            <a:r>
              <a:rPr sz="2800" spc="-10" dirty="0">
                <a:latin typeface="Calibri"/>
                <a:cs typeface="Calibri"/>
              </a:rPr>
              <a:t> casting</a:t>
            </a:r>
            <a:endParaRPr lang="en-US" sz="2800" spc="-10" dirty="0">
              <a:latin typeface="Calibri"/>
              <a:cs typeface="Calibri"/>
            </a:endParaRPr>
          </a:p>
          <a:p>
            <a:pPr marL="755650" lvl="1" indent="-285750"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2800" spc="-10" dirty="0">
                <a:latin typeface="Calibri"/>
                <a:cs typeface="Calibri"/>
              </a:rPr>
              <a:t>Contrast/Brightness enhancement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Geometric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distortion</a:t>
            </a:r>
            <a:r>
              <a:rPr lang="en-US" sz="2800" spc="-10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7332" y="1045029"/>
            <a:ext cx="5102004" cy="52344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38712" y="5930404"/>
            <a:ext cx="292862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Deep</a:t>
            </a:r>
            <a:r>
              <a:rPr sz="1800" spc="-20" dirty="0"/>
              <a:t> </a:t>
            </a:r>
            <a:r>
              <a:rPr sz="1800" dirty="0"/>
              <a:t>Image</a:t>
            </a:r>
            <a:r>
              <a:rPr sz="1800" spc="-25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Wu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et</a:t>
            </a:r>
            <a:r>
              <a:rPr sz="18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al.</a:t>
            </a:r>
            <a:r>
              <a:rPr sz="18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2015</a:t>
            </a:r>
            <a:r>
              <a:rPr sz="1800" spc="-20" dirty="0"/>
              <a:t>]</a:t>
            </a:r>
            <a:endParaRPr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4BD8-00EC-1039-789D-FFFAA682F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Batch</a:t>
            </a:r>
            <a:r>
              <a:rPr spc="-90" dirty="0"/>
              <a:t> </a:t>
            </a:r>
            <a:r>
              <a:rPr spc="-10" dirty="0"/>
              <a:t>Normalization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0704" y="931916"/>
            <a:ext cx="5785485" cy="5341620"/>
            <a:chOff x="1679448" y="914400"/>
            <a:chExt cx="5785485" cy="5341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9448" y="4593335"/>
              <a:ext cx="5785104" cy="1662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0532" y="914400"/>
              <a:ext cx="5202936" cy="3733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96351" y="5200650"/>
            <a:ext cx="371741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/>
              <a:t>Batch</a:t>
            </a:r>
            <a:r>
              <a:rPr spc="-25" dirty="0"/>
              <a:t> </a:t>
            </a:r>
            <a:r>
              <a:rPr spc="-10" dirty="0"/>
              <a:t>Normalization:</a:t>
            </a:r>
            <a:r>
              <a:rPr spc="-114" dirty="0"/>
              <a:t> </a:t>
            </a:r>
            <a:r>
              <a:rPr dirty="0"/>
              <a:t>Accelerating</a:t>
            </a:r>
            <a:r>
              <a:rPr spc="-35" dirty="0"/>
              <a:t>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Network</a:t>
            </a:r>
            <a:r>
              <a:rPr spc="-30" dirty="0"/>
              <a:t> </a:t>
            </a:r>
            <a:r>
              <a:rPr spc="-10" dirty="0"/>
              <a:t>Training</a:t>
            </a:r>
            <a:r>
              <a:rPr spc="-15" dirty="0"/>
              <a:t> </a:t>
            </a:r>
            <a:r>
              <a:rPr spc="-25" dirty="0"/>
              <a:t>by </a:t>
            </a:r>
            <a:r>
              <a:rPr dirty="0"/>
              <a:t>Reducing</a:t>
            </a:r>
            <a:r>
              <a:rPr spc="-50" dirty="0"/>
              <a:t> </a:t>
            </a:r>
            <a:r>
              <a:rPr dirty="0"/>
              <a:t>Internal</a:t>
            </a:r>
            <a:r>
              <a:rPr spc="-50" dirty="0"/>
              <a:t> </a:t>
            </a:r>
            <a:r>
              <a:rPr dirty="0"/>
              <a:t>Covariate</a:t>
            </a:r>
            <a:r>
              <a:rPr spc="-35" dirty="0"/>
              <a:t> </a:t>
            </a:r>
            <a:r>
              <a:rPr dirty="0"/>
              <a:t>Shift</a:t>
            </a:r>
            <a:r>
              <a:rPr spc="-35" dirty="0"/>
              <a:t> </a:t>
            </a:r>
            <a:r>
              <a:rPr dirty="0"/>
              <a:t>[</a:t>
            </a:r>
            <a:r>
              <a:rPr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Ioffe</a:t>
            </a:r>
            <a:r>
              <a:rPr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and</a:t>
            </a:r>
            <a:r>
              <a:rPr u="sng" spc="-4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Szegedy</a:t>
            </a:r>
            <a:r>
              <a:rPr u="sng" spc="-4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 </a:t>
            </a:r>
            <a:r>
              <a:rPr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4"/>
              </a:rPr>
              <a:t>2015</a:t>
            </a:r>
            <a:r>
              <a:rPr spc="-10" dirty="0"/>
              <a:t>]</a:t>
            </a:r>
            <a:endParaRPr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951BEA6-D1A6-E7D6-357F-5FABF1B71A61}"/>
              </a:ext>
            </a:extLst>
          </p:cNvPr>
          <p:cNvSpPr txBox="1"/>
          <p:nvPr/>
        </p:nvSpPr>
        <p:spPr>
          <a:xfrm>
            <a:off x="7691120" y="1798320"/>
            <a:ext cx="4074668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sz="20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Allow for stochastic gradient descent within computational limits, since most GPUs can handle more than one but less than all of the training data (i.e., m ~= 2-32)</a:t>
            </a:r>
          </a:p>
          <a:p>
            <a:pPr marL="12700" marR="5080">
              <a:spcBef>
                <a:spcPts val="100"/>
              </a:spcBef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113F75-556B-605D-2707-16A612A69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29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0058400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Understanding</a:t>
            </a:r>
            <a:r>
              <a:rPr spc="-5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Visualizing</a:t>
            </a:r>
            <a:r>
              <a:rPr spc="-45" dirty="0"/>
              <a:t> </a:t>
            </a:r>
            <a:r>
              <a:rPr spc="-25" dirty="0"/>
              <a:t>CNN</a:t>
            </a:r>
            <a:r>
              <a:rPr lang="en-US" spc="-25" dirty="0"/>
              <a:t>s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59941" y="997965"/>
            <a:ext cx="7761605" cy="30065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3200" dirty="0">
                <a:latin typeface="Calibri"/>
                <a:cs typeface="Calibri"/>
              </a:rPr>
              <a:t>We’ve trained our CNN</a:t>
            </a: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3200" dirty="0">
                <a:latin typeface="Calibri"/>
                <a:cs typeface="Calibri"/>
              </a:rPr>
              <a:t>How do we know what’s going on inside?</a:t>
            </a: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US" sz="3200" dirty="0">
              <a:latin typeface="Calibri"/>
              <a:cs typeface="Calibri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Find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images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maximize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some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class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scores</a:t>
            </a:r>
            <a:endParaRPr sz="320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Individual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neuron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activation</a:t>
            </a:r>
            <a:endParaRPr lang="en-US" sz="3200" spc="-10" dirty="0">
              <a:latin typeface="Calibri"/>
              <a:cs typeface="Calibri"/>
            </a:endParaRPr>
          </a:p>
          <a:p>
            <a:pPr marL="354965" indent="-342265">
              <a:buFont typeface="Arial"/>
              <a:buChar char="•"/>
              <a:tabLst>
                <a:tab pos="354965" algn="l"/>
              </a:tabLst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CBF5B-FA5F-EBBB-6B1A-D7DB9A25D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6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Individual</a:t>
            </a:r>
            <a:r>
              <a:rPr spc="-150" dirty="0"/>
              <a:t> </a:t>
            </a:r>
            <a:r>
              <a:rPr dirty="0"/>
              <a:t>Neuron</a:t>
            </a:r>
            <a:r>
              <a:rPr spc="-140" dirty="0"/>
              <a:t> </a:t>
            </a:r>
            <a:r>
              <a:rPr spc="-10" dirty="0"/>
              <a:t>Activation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500" y="914399"/>
            <a:ext cx="7191375" cy="54197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72650" y="1866900"/>
            <a:ext cx="2261556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RCNN</a:t>
            </a:r>
            <a:r>
              <a:rPr sz="1800" spc="-15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Girshick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et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al.</a:t>
            </a:r>
            <a:r>
              <a:rPr sz="18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CVPR</a:t>
            </a:r>
            <a:r>
              <a:rPr sz="18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26BFC-F3C4-F8AC-EBD5-28806991F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Individual</a:t>
            </a:r>
            <a:r>
              <a:rPr spc="-145" dirty="0"/>
              <a:t> </a:t>
            </a:r>
            <a:r>
              <a:rPr dirty="0"/>
              <a:t>Neuron</a:t>
            </a:r>
            <a:r>
              <a:rPr spc="-140" dirty="0"/>
              <a:t> </a:t>
            </a:r>
            <a:r>
              <a:rPr spc="-10" dirty="0"/>
              <a:t>Activation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350" y="914400"/>
            <a:ext cx="7347965" cy="54102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B11C59F-BCAA-087B-734E-5F12481BC0CF}"/>
              </a:ext>
            </a:extLst>
          </p:cNvPr>
          <p:cNvSpPr txBox="1"/>
          <p:nvPr/>
        </p:nvSpPr>
        <p:spPr>
          <a:xfrm>
            <a:off x="9772650" y="1866900"/>
            <a:ext cx="2261556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RCNN</a:t>
            </a:r>
            <a:r>
              <a:rPr sz="1800" spc="-15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Girshick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et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al.</a:t>
            </a:r>
            <a:r>
              <a:rPr sz="18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CVPR</a:t>
            </a:r>
            <a:r>
              <a:rPr sz="18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27FBB-5594-5E79-BE77-6B02C2D83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0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Individual</a:t>
            </a:r>
            <a:r>
              <a:rPr spc="-145" dirty="0"/>
              <a:t> </a:t>
            </a:r>
            <a:r>
              <a:rPr dirty="0"/>
              <a:t>Neuron</a:t>
            </a:r>
            <a:r>
              <a:rPr spc="-140" dirty="0"/>
              <a:t> </a:t>
            </a:r>
            <a:r>
              <a:rPr spc="-10" dirty="0"/>
              <a:t>Activation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9825" y="914400"/>
            <a:ext cx="7343775" cy="5419725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C1A29E5E-CD36-6D97-FC0B-91FB0CA85FFF}"/>
              </a:ext>
            </a:extLst>
          </p:cNvPr>
          <p:cNvSpPr txBox="1"/>
          <p:nvPr/>
        </p:nvSpPr>
        <p:spPr>
          <a:xfrm>
            <a:off x="9772650" y="1866900"/>
            <a:ext cx="2261556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RCNN</a:t>
            </a:r>
            <a:r>
              <a:rPr sz="1800" spc="-15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Girshick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et</a:t>
            </a:r>
            <a:r>
              <a:rPr sz="18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al.</a:t>
            </a:r>
            <a:r>
              <a:rPr sz="18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CVPR</a:t>
            </a:r>
            <a:r>
              <a:rPr sz="1800" u="sng" spc="-3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802A-8671-80E6-0C9B-0601A0FF0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59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Map</a:t>
            </a:r>
            <a:r>
              <a:rPr sz="3600" spc="-60" dirty="0"/>
              <a:t> </a:t>
            </a:r>
            <a:r>
              <a:rPr sz="3600" dirty="0"/>
              <a:t>activation</a:t>
            </a:r>
            <a:r>
              <a:rPr sz="3600" spc="-70" dirty="0"/>
              <a:t> </a:t>
            </a:r>
            <a:r>
              <a:rPr sz="3600" dirty="0"/>
              <a:t>back</a:t>
            </a:r>
            <a:r>
              <a:rPr sz="3600" spc="-50" dirty="0"/>
              <a:t> </a:t>
            </a:r>
            <a:r>
              <a:rPr sz="3600" dirty="0"/>
              <a:t>to</a:t>
            </a:r>
            <a:r>
              <a:rPr sz="3600" spc="-50" dirty="0"/>
              <a:t> </a:t>
            </a:r>
            <a:r>
              <a:rPr sz="3600" dirty="0"/>
              <a:t>the</a:t>
            </a:r>
            <a:r>
              <a:rPr sz="3600" spc="-60" dirty="0"/>
              <a:t> </a:t>
            </a:r>
            <a:r>
              <a:rPr sz="3600" dirty="0"/>
              <a:t>input</a:t>
            </a:r>
            <a:r>
              <a:rPr sz="3600" spc="-75" dirty="0"/>
              <a:t> </a:t>
            </a:r>
            <a:r>
              <a:rPr sz="3600" dirty="0"/>
              <a:t>pixel</a:t>
            </a:r>
            <a:r>
              <a:rPr sz="3600" spc="-60" dirty="0"/>
              <a:t> </a:t>
            </a:r>
            <a:r>
              <a:rPr sz="3600" spc="-10" dirty="0"/>
              <a:t>space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059940" y="997965"/>
            <a:ext cx="767778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What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input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pattern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originally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caused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given activation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maps?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504" y="2112161"/>
            <a:ext cx="4203192" cy="42338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91741" y="6450626"/>
            <a:ext cx="8886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Visualizing</a:t>
            </a:r>
            <a:r>
              <a:rPr sz="1800" spc="-40" dirty="0"/>
              <a:t> </a:t>
            </a:r>
            <a:r>
              <a:rPr sz="1800" dirty="0"/>
              <a:t>and</a:t>
            </a:r>
            <a:r>
              <a:rPr sz="1800" spc="-60" dirty="0"/>
              <a:t> </a:t>
            </a:r>
            <a:r>
              <a:rPr sz="1800" dirty="0"/>
              <a:t>Understanding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25" dirty="0"/>
              <a:t> </a:t>
            </a:r>
            <a:r>
              <a:rPr sz="1800" dirty="0"/>
              <a:t>Networks</a:t>
            </a:r>
            <a:r>
              <a:rPr sz="1800" spc="-20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Zeiler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and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Fergus,</a:t>
            </a:r>
            <a:r>
              <a:rPr sz="1800" u="sng" spc="-5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ECCV</a:t>
            </a:r>
            <a:r>
              <a:rPr sz="18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7198-A925-683B-B6D0-6ADE159457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10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Layer</a:t>
            </a:r>
            <a:r>
              <a:rPr spc="-204" dirty="0"/>
              <a:t> </a:t>
            </a:r>
            <a:r>
              <a:rPr spc="-50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5300" y="1447800"/>
            <a:ext cx="3581400" cy="489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1741" y="6450626"/>
            <a:ext cx="8886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Visualizing</a:t>
            </a:r>
            <a:r>
              <a:rPr sz="1800" spc="-40" dirty="0"/>
              <a:t> </a:t>
            </a:r>
            <a:r>
              <a:rPr sz="1800" dirty="0"/>
              <a:t>and</a:t>
            </a:r>
            <a:r>
              <a:rPr sz="1800" spc="-60" dirty="0"/>
              <a:t> </a:t>
            </a:r>
            <a:r>
              <a:rPr sz="1800" dirty="0"/>
              <a:t>Understanding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25" dirty="0"/>
              <a:t> </a:t>
            </a:r>
            <a:r>
              <a:rPr sz="1800" dirty="0"/>
              <a:t>Networks</a:t>
            </a:r>
            <a:r>
              <a:rPr sz="1800" spc="-20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Zeiler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and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Fergus,</a:t>
            </a:r>
            <a:r>
              <a:rPr sz="1800" u="sng" spc="-5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ECCV</a:t>
            </a:r>
            <a:r>
              <a:rPr sz="18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E25BA-01EE-FFCD-79FD-FBBC66967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1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Layer</a:t>
            </a:r>
            <a:r>
              <a:rPr spc="-204" dirty="0"/>
              <a:t> </a:t>
            </a:r>
            <a:r>
              <a:rPr spc="-5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0" y="941832"/>
            <a:ext cx="8900160" cy="434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1741" y="6450626"/>
            <a:ext cx="8886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Visualizing</a:t>
            </a:r>
            <a:r>
              <a:rPr sz="1800" spc="-40" dirty="0"/>
              <a:t> </a:t>
            </a:r>
            <a:r>
              <a:rPr sz="1800" dirty="0"/>
              <a:t>and</a:t>
            </a:r>
            <a:r>
              <a:rPr sz="1800" spc="-60" dirty="0"/>
              <a:t> </a:t>
            </a:r>
            <a:r>
              <a:rPr sz="1800" dirty="0"/>
              <a:t>Understanding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25" dirty="0"/>
              <a:t> </a:t>
            </a:r>
            <a:r>
              <a:rPr sz="1800" dirty="0"/>
              <a:t>Networks</a:t>
            </a:r>
            <a:r>
              <a:rPr sz="1800" spc="-20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Zeiler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and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Fergus,</a:t>
            </a:r>
            <a:r>
              <a:rPr sz="1800" u="sng" spc="-5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ECCV</a:t>
            </a:r>
            <a:r>
              <a:rPr sz="18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17E3B-2785-704A-C54C-241DEF07F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76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Layer</a:t>
            </a:r>
            <a:r>
              <a:rPr spc="-204" dirty="0"/>
              <a:t> </a:t>
            </a:r>
            <a:r>
              <a:rPr spc="-50" dirty="0"/>
              <a:t>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207" y="990600"/>
            <a:ext cx="8863584" cy="3314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1741" y="6450626"/>
            <a:ext cx="8886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Visualizing</a:t>
            </a:r>
            <a:r>
              <a:rPr sz="1800" spc="-40" dirty="0"/>
              <a:t> </a:t>
            </a:r>
            <a:r>
              <a:rPr sz="1800" dirty="0"/>
              <a:t>and</a:t>
            </a:r>
            <a:r>
              <a:rPr sz="1800" spc="-60" dirty="0"/>
              <a:t> </a:t>
            </a:r>
            <a:r>
              <a:rPr sz="1800" dirty="0"/>
              <a:t>Understanding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25" dirty="0"/>
              <a:t> </a:t>
            </a:r>
            <a:r>
              <a:rPr sz="1800" dirty="0"/>
              <a:t>Networks</a:t>
            </a:r>
            <a:r>
              <a:rPr sz="1800" spc="-20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Zeiler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and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Fergus,</a:t>
            </a:r>
            <a:r>
              <a:rPr sz="1800" u="sng" spc="-5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ECCV</a:t>
            </a:r>
            <a:r>
              <a:rPr sz="18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8CA86-5E98-6C48-6749-94D71BF696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849" y="123170"/>
            <a:ext cx="10857722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Multi-</a:t>
            </a:r>
            <a:r>
              <a:rPr dirty="0"/>
              <a:t>layer</a:t>
            </a:r>
            <a:r>
              <a:rPr spc="-165" dirty="0"/>
              <a:t> </a:t>
            </a:r>
            <a:r>
              <a:rPr lang="en-US" spc="-165" dirty="0" err="1"/>
              <a:t>Perceptrons</a:t>
            </a:r>
            <a:r>
              <a:rPr lang="en-US" spc="-165" dirty="0"/>
              <a:t>, or </a:t>
            </a:r>
            <a:r>
              <a:rPr dirty="0"/>
              <a:t>Neural</a:t>
            </a:r>
            <a:r>
              <a:rPr spc="-155" dirty="0"/>
              <a:t> </a:t>
            </a:r>
            <a:r>
              <a:rPr spc="-10" dirty="0"/>
              <a:t>Network</a:t>
            </a:r>
            <a:r>
              <a:rPr lang="en-US" spc="-10" dirty="0"/>
              <a:t>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2059941" y="4091178"/>
            <a:ext cx="7516495" cy="180911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5600" marR="5080" indent="-342900">
              <a:lnSpc>
                <a:spcPts val="3250"/>
              </a:lnSpc>
              <a:spcBef>
                <a:spcPts val="500"/>
              </a:spcBef>
              <a:buFont typeface="Arial"/>
              <a:buChar char="•"/>
              <a:tabLst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Minimization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can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done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by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gradient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descent </a:t>
            </a:r>
            <a:r>
              <a:rPr sz="3000" dirty="0">
                <a:latin typeface="Calibri"/>
                <a:cs typeface="Calibri"/>
              </a:rPr>
              <a:t>provided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𝑓</a:t>
            </a:r>
            <a:r>
              <a:rPr sz="3000" spc="65" dirty="0">
                <a:latin typeface="Cambria Math"/>
                <a:cs typeface="Cambria Math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differentiable</a:t>
            </a:r>
            <a:endParaRPr sz="3000" dirty="0">
              <a:latin typeface="Calibri"/>
              <a:cs typeface="Calibri"/>
            </a:endParaRPr>
          </a:p>
          <a:p>
            <a:pPr marL="354965" indent="-342265">
              <a:lnSpc>
                <a:spcPts val="342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This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training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method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called</a:t>
            </a:r>
            <a:endParaRPr sz="3000" dirty="0">
              <a:latin typeface="Calibri"/>
              <a:cs typeface="Calibri"/>
            </a:endParaRPr>
          </a:p>
          <a:p>
            <a:pPr marL="355600">
              <a:lnSpc>
                <a:spcPts val="3420"/>
              </a:lnSpc>
            </a:pPr>
            <a:r>
              <a:rPr sz="3000" b="1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back-</a:t>
            </a:r>
            <a:r>
              <a:rPr sz="3000" b="1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propagation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3107" y="2971801"/>
            <a:ext cx="3605784" cy="9146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4528" y="4550229"/>
            <a:ext cx="3365318" cy="1711452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2047240" y="907670"/>
            <a:ext cx="8422606" cy="245708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67665" indent="-342265">
              <a:spcBef>
                <a:spcPts val="459"/>
              </a:spcBef>
              <a:buFont typeface="Arial"/>
              <a:buChar char="•"/>
              <a:tabLst>
                <a:tab pos="367665" algn="l"/>
              </a:tabLst>
            </a:pPr>
            <a:r>
              <a:rPr lang="en-US" sz="3000" dirty="0">
                <a:latin typeface="Calibri"/>
                <a:cs typeface="Calibri"/>
              </a:rPr>
              <a:t>Also known as MLPs, NNs, Artificial Neural Networks (ANNs)</a:t>
            </a:r>
          </a:p>
          <a:p>
            <a:pPr marL="368300" marR="17780" indent="-342900">
              <a:lnSpc>
                <a:spcPct val="90200"/>
              </a:lnSpc>
              <a:spcBef>
                <a:spcPts val="715"/>
              </a:spcBef>
              <a:buFont typeface="Arial"/>
              <a:buChar char="•"/>
              <a:tabLst>
                <a:tab pos="368300" algn="l"/>
                <a:tab pos="3568700" algn="l"/>
              </a:tabLst>
            </a:pPr>
            <a:r>
              <a:rPr sz="3000" b="1" spc="-25" dirty="0">
                <a:latin typeface="Calibri"/>
                <a:cs typeface="Calibri"/>
              </a:rPr>
              <a:t>Training:</a:t>
            </a:r>
            <a:r>
              <a:rPr sz="3000" b="1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find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network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weights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w</a:t>
            </a:r>
            <a:r>
              <a:rPr sz="3000" b="1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minimize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the </a:t>
            </a:r>
            <a:r>
              <a:rPr sz="3000" dirty="0">
                <a:latin typeface="Calibri"/>
                <a:cs typeface="Calibri"/>
              </a:rPr>
              <a:t>error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between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true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training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labels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Cambria Math"/>
                <a:cs typeface="Cambria Math"/>
              </a:rPr>
              <a:t>𝑦</a:t>
            </a:r>
            <a:r>
              <a:rPr sz="3300" baseline="-15151" dirty="0">
                <a:latin typeface="Cambria Math"/>
                <a:cs typeface="Cambria Math"/>
              </a:rPr>
              <a:t>𝑖</a:t>
            </a:r>
            <a:r>
              <a:rPr sz="3300" spc="450" baseline="-15151" dirty="0">
                <a:latin typeface="Cambria Math"/>
                <a:cs typeface="Cambria Math"/>
              </a:rPr>
              <a:t> </a:t>
            </a:r>
            <a:r>
              <a:rPr sz="3000" spc="-25" dirty="0">
                <a:latin typeface="Calibri"/>
                <a:cs typeface="Calibri"/>
              </a:rPr>
              <a:t>and </a:t>
            </a:r>
            <a:r>
              <a:rPr sz="3000" dirty="0">
                <a:latin typeface="Calibri"/>
                <a:cs typeface="Calibri"/>
              </a:rPr>
              <a:t>estimated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labels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630" dirty="0">
                <a:latin typeface="Cambria Math"/>
                <a:cs typeface="Cambria Math"/>
              </a:rPr>
              <a:t>𝑓</a:t>
            </a:r>
            <a:r>
              <a:rPr sz="3300" spc="-52" baseline="-15151" dirty="0">
                <a:latin typeface="Cambria Math"/>
                <a:cs typeface="Cambria Math"/>
              </a:rPr>
              <a:t>𝒘</a:t>
            </a:r>
            <a:r>
              <a:rPr lang="en-US" sz="3600" spc="-25" dirty="0">
                <a:latin typeface="Cambria Math"/>
                <a:cs typeface="Cambria Math"/>
              </a:rPr>
              <a:t> </a:t>
            </a:r>
            <a:r>
              <a:rPr lang="en-US" sz="3200" spc="-25" dirty="0">
                <a:latin typeface="Cambria Math"/>
                <a:cs typeface="Cambria Math"/>
              </a:rPr>
              <a:t>(</a:t>
            </a:r>
            <a:r>
              <a:rPr lang="en-US" sz="3600" spc="-25" dirty="0">
                <a:latin typeface="Cambria Math"/>
                <a:cs typeface="Cambria Math"/>
              </a:rPr>
              <a:t>𝒙</a:t>
            </a:r>
            <a:r>
              <a:rPr lang="en-US" sz="4000" spc="-37" baseline="-15151" dirty="0">
                <a:latin typeface="Cambria Math"/>
                <a:cs typeface="Cambria Math"/>
              </a:rPr>
              <a:t>𝒊</a:t>
            </a:r>
            <a:r>
              <a:rPr lang="en-US" sz="4000" spc="-25" dirty="0">
                <a:latin typeface="Cambria Math"/>
                <a:cs typeface="Cambria Math"/>
              </a:rPr>
              <a:t> </a:t>
            </a:r>
            <a:r>
              <a:rPr lang="en-US" sz="3200" spc="-25" dirty="0">
                <a:latin typeface="Cambria Math"/>
                <a:cs typeface="Cambria Math"/>
              </a:rPr>
              <a:t>)</a:t>
            </a:r>
            <a:r>
              <a:rPr lang="en-US" sz="3200" spc="-37" baseline="-15151" dirty="0">
                <a:latin typeface="Cambria Math"/>
                <a:cs typeface="Cambria Math"/>
              </a:rPr>
              <a:t> </a:t>
            </a:r>
            <a:r>
              <a:rPr lang="en-US" sz="3300" baseline="-15151" dirty="0">
                <a:latin typeface="Cambria Math"/>
                <a:cs typeface="Cambria Math"/>
              </a:rPr>
              <a:t>	</a:t>
            </a:r>
            <a:endParaRPr sz="3300" baseline="-15151" dirty="0">
              <a:latin typeface="Cambria Math"/>
              <a:cs typeface="Cambria Math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9790A-E66F-2C22-86DB-DB0732DFC5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Layer</a:t>
            </a:r>
            <a:r>
              <a:rPr spc="-75" dirty="0"/>
              <a:t> </a:t>
            </a:r>
            <a:r>
              <a:rPr dirty="0"/>
              <a:t>4</a:t>
            </a:r>
            <a:r>
              <a:rPr spc="-7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50" dirty="0"/>
              <a:t>5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914400"/>
            <a:ext cx="9015984" cy="5562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91741" y="6450626"/>
            <a:ext cx="8886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/>
              <a:t>Visualizing</a:t>
            </a:r>
            <a:r>
              <a:rPr sz="1800" spc="-40" dirty="0"/>
              <a:t> </a:t>
            </a:r>
            <a:r>
              <a:rPr sz="1800" dirty="0"/>
              <a:t>and</a:t>
            </a:r>
            <a:r>
              <a:rPr sz="1800" spc="-60" dirty="0"/>
              <a:t> </a:t>
            </a:r>
            <a:r>
              <a:rPr sz="1800" dirty="0"/>
              <a:t>Understanding</a:t>
            </a:r>
            <a:r>
              <a:rPr sz="1800" spc="-30" dirty="0"/>
              <a:t> </a:t>
            </a:r>
            <a:r>
              <a:rPr sz="1800" dirty="0"/>
              <a:t>Convolutional</a:t>
            </a:r>
            <a:r>
              <a:rPr sz="1800" spc="-25" dirty="0"/>
              <a:t> </a:t>
            </a:r>
            <a:r>
              <a:rPr sz="1800" dirty="0"/>
              <a:t>Networks</a:t>
            </a:r>
            <a:r>
              <a:rPr sz="1800" spc="-20" dirty="0"/>
              <a:t> </a:t>
            </a:r>
            <a:r>
              <a:rPr sz="1800" dirty="0"/>
              <a:t>[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Zeiler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and</a:t>
            </a:r>
            <a:r>
              <a:rPr sz="1800" u="sng" spc="-5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Fergus,</a:t>
            </a:r>
            <a:r>
              <a:rPr sz="1800" u="sng" spc="-5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ECCV</a:t>
            </a:r>
            <a:r>
              <a:rPr sz="1800" u="sng" spc="-6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 </a:t>
            </a: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2014</a:t>
            </a:r>
            <a:r>
              <a:rPr sz="1800" spc="-10" dirty="0"/>
              <a:t>]</a:t>
            </a:r>
            <a:endParaRPr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C0CE7-4EA7-9011-F20A-F44C1266B4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13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Network</a:t>
            </a:r>
            <a:r>
              <a:rPr spc="-204" dirty="0"/>
              <a:t> </a:t>
            </a:r>
            <a:r>
              <a:rPr spc="-10" dirty="0"/>
              <a:t>Dissection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9720" y="870485"/>
            <a:ext cx="9070169" cy="36447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96350" y="5385759"/>
            <a:ext cx="302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hlinkClick r:id="rId3"/>
              </a:rPr>
              <a:t>http://netdissect.csail.mit.edu/</a:t>
            </a:r>
            <a:endParaRPr sz="1800" dirty="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6411" y="4583835"/>
            <a:ext cx="5109939" cy="17217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5718E-F477-D895-5E04-FC6048159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7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0" tIns="12065" rIns="0" bIns="0" rtlCol="0" anchor="b" anchorCtr="0">
            <a:spAutoFit/>
          </a:bodyPr>
          <a:lstStyle/>
          <a:p>
            <a:r>
              <a:rPr lang="en-US" dirty="0"/>
              <a:t>Things to remember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39" y="896937"/>
            <a:ext cx="7893685" cy="4326826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4965" indent="-342900">
              <a:spcBef>
                <a:spcPts val="900"/>
              </a:spcBef>
              <a:buFont typeface="Arial"/>
              <a:buChar char="•"/>
              <a:tabLst>
                <a:tab pos="354965" algn="l"/>
                <a:tab pos="469900" algn="l"/>
              </a:tabLst>
            </a:pPr>
            <a:r>
              <a:rPr lang="en-US" sz="3200" spc="-10" dirty="0">
                <a:latin typeface="Calibri"/>
                <a:cs typeface="Calibri"/>
              </a:rPr>
              <a:t>Convolutional</a:t>
            </a:r>
            <a:r>
              <a:rPr lang="en-US" sz="3200" spc="-75" dirty="0">
                <a:latin typeface="Calibri"/>
                <a:cs typeface="Calibri"/>
              </a:rPr>
              <a:t> </a:t>
            </a:r>
            <a:r>
              <a:rPr lang="en-US" sz="3200" dirty="0">
                <a:latin typeface="Calibri"/>
                <a:cs typeface="Calibri"/>
              </a:rPr>
              <a:t>neural</a:t>
            </a:r>
            <a:r>
              <a:rPr lang="en-US" sz="3200" spc="-90" dirty="0">
                <a:latin typeface="Calibri"/>
                <a:cs typeface="Calibri"/>
              </a:rPr>
              <a:t> </a:t>
            </a:r>
            <a:r>
              <a:rPr lang="en-US" sz="3200" spc="-10" dirty="0">
                <a:latin typeface="Calibri"/>
                <a:cs typeface="Calibri"/>
              </a:rPr>
              <a:t>networks</a:t>
            </a:r>
            <a:endParaRPr lang="en-US" sz="3200" dirty="0">
              <a:latin typeface="Calibri"/>
              <a:cs typeface="Calibri"/>
            </a:endParaRPr>
          </a:p>
          <a:p>
            <a:pPr marL="927100" lvl="1" indent="-457200">
              <a:spcBef>
                <a:spcPts val="69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dirty="0">
                <a:latin typeface="Calibri"/>
                <a:cs typeface="Calibri"/>
              </a:rPr>
              <a:t>A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cascade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of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conv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+</a:t>
            </a:r>
            <a:r>
              <a:rPr lang="en-US" sz="2800" spc="-5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ReLU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+</a:t>
            </a:r>
            <a:r>
              <a:rPr lang="en-US" sz="2800" spc="-65" dirty="0">
                <a:latin typeface="Calibri"/>
                <a:cs typeface="Calibri"/>
              </a:rPr>
              <a:t> </a:t>
            </a:r>
            <a:r>
              <a:rPr lang="en-US" sz="2800" spc="-20" dirty="0">
                <a:latin typeface="Calibri"/>
                <a:cs typeface="Calibri"/>
              </a:rPr>
              <a:t>pool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spc="-20" dirty="0">
                <a:latin typeface="Calibri"/>
                <a:cs typeface="Calibri"/>
              </a:rPr>
              <a:t>Automatic feature</a:t>
            </a:r>
            <a:r>
              <a:rPr lang="en-US" sz="2800" spc="-9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learning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spc="-10" dirty="0">
                <a:latin typeface="Calibri"/>
                <a:cs typeface="Calibri"/>
              </a:rPr>
              <a:t>Numerous</a:t>
            </a:r>
            <a:r>
              <a:rPr lang="en-US" sz="2800" spc="-9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architectures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spc="-20" dirty="0">
                <a:latin typeface="Calibri"/>
                <a:cs typeface="Calibri"/>
              </a:rPr>
              <a:t>Tricks</a:t>
            </a:r>
            <a:r>
              <a:rPr lang="en-US" sz="2800" spc="-114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for</a:t>
            </a:r>
            <a:r>
              <a:rPr lang="en-US" sz="2800" spc="-11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training</a:t>
            </a:r>
            <a:r>
              <a:rPr lang="en-US" sz="2800" spc="-90" dirty="0">
                <a:latin typeface="Calibri"/>
                <a:cs typeface="Calibri"/>
              </a:rPr>
              <a:t> </a:t>
            </a:r>
            <a:r>
              <a:rPr lang="en-US" sz="2800" spc="-25" dirty="0">
                <a:latin typeface="Calibri"/>
                <a:cs typeface="Calibri"/>
              </a:rPr>
              <a:t>CNNs</a:t>
            </a:r>
            <a:endParaRPr lang="en-US" sz="2800" dirty="0">
              <a:latin typeface="Calibri"/>
              <a:cs typeface="Calibri"/>
            </a:endParaRPr>
          </a:p>
          <a:p>
            <a:pPr marL="354965" indent="-342265">
              <a:spcBef>
                <a:spcPts val="75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3200" dirty="0">
                <a:latin typeface="Calibri"/>
                <a:cs typeface="Calibri"/>
              </a:rPr>
              <a:t>Visualizing</a:t>
            </a:r>
            <a:r>
              <a:rPr lang="en-US" sz="3200" spc="-90" dirty="0">
                <a:latin typeface="Calibri"/>
                <a:cs typeface="Calibri"/>
              </a:rPr>
              <a:t> </a:t>
            </a:r>
            <a:r>
              <a:rPr lang="en-US" sz="3200" spc="-25" dirty="0">
                <a:latin typeface="Calibri"/>
                <a:cs typeface="Calibri"/>
              </a:rPr>
              <a:t>CNNs</a:t>
            </a:r>
            <a:endParaRPr lang="en-US" sz="3200" dirty="0">
              <a:latin typeface="Calibri"/>
              <a:cs typeface="Calibri"/>
            </a:endParaRPr>
          </a:p>
          <a:p>
            <a:pPr marL="927100" lvl="1" indent="-457200">
              <a:spcBef>
                <a:spcPts val="69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spc="-10" dirty="0">
                <a:latin typeface="Calibri"/>
                <a:cs typeface="Calibri"/>
              </a:rPr>
              <a:t>Activation mapping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sz="2800" spc="-10" dirty="0">
                <a:latin typeface="Calibri"/>
                <a:cs typeface="Calibri"/>
              </a:rPr>
              <a:t>Dissection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9689F-4596-27A6-1811-25F73D948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7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935481"/>
            <a:ext cx="7608570" cy="463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5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2"/>
              </a:rPr>
              <a:t>http://deeplearning.net/</a:t>
            </a:r>
            <a:endParaRPr sz="2500" dirty="0">
              <a:latin typeface="Calibri"/>
              <a:cs typeface="Calibri"/>
            </a:endParaRPr>
          </a:p>
          <a:p>
            <a:pPr marL="756285" lvl="1" indent="-286385"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Hub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other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deep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learning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resources</a:t>
            </a:r>
            <a:endParaRPr sz="2200" dirty="0">
              <a:latin typeface="Calibri"/>
              <a:cs typeface="Calibri"/>
            </a:endParaRPr>
          </a:p>
          <a:p>
            <a:pPr lvl="1">
              <a:spcBef>
                <a:spcPts val="885"/>
              </a:spcBef>
              <a:buFont typeface="Arial"/>
              <a:buChar char="–"/>
            </a:pPr>
            <a:endParaRPr sz="22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400"/>
              </a:lnSpc>
              <a:buFont typeface="Arial"/>
              <a:buChar char="•"/>
              <a:tabLst>
                <a:tab pos="355600" algn="l"/>
              </a:tabLst>
            </a:pPr>
            <a:r>
              <a:rPr sz="25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3"/>
              </a:rPr>
              <a:t>https://github.com/ChristosChristofidis/awesome-</a:t>
            </a:r>
            <a:r>
              <a:rPr sz="25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3"/>
              </a:rPr>
              <a:t>deep-</a:t>
            </a:r>
            <a:r>
              <a:rPr sz="2500" spc="-10" dirty="0">
                <a:solidFill>
                  <a:srgbClr val="17365D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5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3"/>
              </a:rPr>
              <a:t>learning</a:t>
            </a:r>
            <a:endParaRPr sz="2500" dirty="0">
              <a:latin typeface="Calibri"/>
              <a:cs typeface="Calibri"/>
            </a:endParaRPr>
          </a:p>
          <a:p>
            <a:pPr marL="756285" lvl="1" indent="-286385">
              <a:spcBef>
                <a:spcPts val="35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resource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collection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deep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learning</a:t>
            </a:r>
            <a:endParaRPr sz="2200" dirty="0">
              <a:latin typeface="Calibri"/>
              <a:cs typeface="Calibri"/>
            </a:endParaRPr>
          </a:p>
          <a:p>
            <a:pPr lvl="1">
              <a:spcBef>
                <a:spcPts val="300"/>
              </a:spcBef>
              <a:buFont typeface="Arial"/>
              <a:buChar char="–"/>
            </a:pPr>
            <a:endParaRPr sz="2200" dirty="0">
              <a:latin typeface="Calibri"/>
              <a:cs typeface="Calibri"/>
            </a:endParaRPr>
          </a:p>
          <a:p>
            <a:pPr marL="354965" indent="-342900">
              <a:spcBef>
                <a:spcPts val="5"/>
              </a:spcBef>
              <a:buFont typeface="Arial"/>
              <a:buChar char="•"/>
              <a:tabLst>
                <a:tab pos="354965" algn="l"/>
                <a:tab pos="469900" algn="l"/>
              </a:tabLst>
            </a:pPr>
            <a:r>
              <a:rPr sz="2500" u="sng" spc="-25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4"/>
              </a:rPr>
              <a:t>https://github.com/kjw0612/awesome-</a:t>
            </a:r>
            <a:r>
              <a:rPr sz="2500" u="sng" spc="-2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4"/>
              </a:rPr>
              <a:t>deep-</a:t>
            </a:r>
            <a:r>
              <a:rPr sz="25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4"/>
              </a:rPr>
              <a:t>vision</a:t>
            </a:r>
            <a:endParaRPr sz="2500" dirty="0">
              <a:latin typeface="Calibri"/>
              <a:cs typeface="Calibri"/>
            </a:endParaRPr>
          </a:p>
          <a:p>
            <a:pPr marL="756285" lvl="1" indent="-286385"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resource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collection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deep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learning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vision</a:t>
            </a:r>
            <a:endParaRPr sz="2200" dirty="0">
              <a:latin typeface="Calibri"/>
              <a:cs typeface="Calibri"/>
            </a:endParaRPr>
          </a:p>
          <a:p>
            <a:pPr marL="354965" indent="-342265">
              <a:spcBef>
                <a:spcPts val="2630"/>
              </a:spcBef>
              <a:buFont typeface="Arial"/>
              <a:buChar char="•"/>
              <a:tabLst>
                <a:tab pos="354965" algn="l"/>
              </a:tabLst>
            </a:pPr>
            <a:r>
              <a:rPr sz="2500" u="sng" spc="-10" dirty="0">
                <a:solidFill>
                  <a:srgbClr val="17365D"/>
                </a:solidFill>
                <a:uFill>
                  <a:solidFill>
                    <a:srgbClr val="17365D"/>
                  </a:solidFill>
                </a:uFill>
                <a:latin typeface="Calibri"/>
                <a:cs typeface="Calibri"/>
                <a:hlinkClick r:id="rId5"/>
              </a:rPr>
              <a:t>http://cs231n.stanford.edu/syllabus.html</a:t>
            </a:r>
            <a:endParaRPr sz="2500" dirty="0">
              <a:latin typeface="Calibri"/>
              <a:cs typeface="Calibri"/>
            </a:endParaRPr>
          </a:p>
          <a:p>
            <a:pPr marL="756285" lvl="1" indent="-286385">
              <a:spcBef>
                <a:spcPts val="15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Nice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course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CNN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visual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recognition</a:t>
            </a:r>
            <a:endParaRPr lang="en-US" sz="2200" spc="-10" dirty="0">
              <a:latin typeface="Calibri"/>
              <a:cs typeface="Calibri"/>
            </a:endParaRPr>
          </a:p>
          <a:p>
            <a:pPr marL="756285" indent="-286385">
              <a:spcBef>
                <a:spcPts val="15"/>
              </a:spcBef>
              <a:buFont typeface="Arial"/>
              <a:buChar char="–"/>
              <a:tabLst>
                <a:tab pos="756285" algn="l"/>
              </a:tabLst>
            </a:pPr>
            <a:endParaRPr sz="22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15D29-CCE1-BC67-B764-5F197E24A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8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B3344C-A4E4-575F-270D-53F2F7265D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  <a:br>
              <a:rPr lang="en-US" dirty="0"/>
            </a:br>
            <a:r>
              <a:rPr lang="en-US" sz="5400" dirty="0"/>
              <a:t>Implementation Details/Errata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9A9C3F-3EB3-19D3-3C7B-A736AABE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17DC7-4BE8-D7B2-DFE0-49BCE6578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91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pSp>
        <p:nvGrpSpPr>
          <p:cNvPr id="3" name="object 3"/>
          <p:cNvGrpSpPr/>
          <p:nvPr/>
        </p:nvGrpSpPr>
        <p:grpSpPr>
          <a:xfrm>
            <a:off x="1676766" y="3059468"/>
            <a:ext cx="2530685" cy="1110825"/>
            <a:chOff x="1257574" y="2294600"/>
            <a:chExt cx="1898014" cy="833119"/>
          </a:xfrm>
        </p:grpSpPr>
        <p:sp>
          <p:nvSpPr>
            <p:cNvPr id="4" name="object 4"/>
            <p:cNvSpPr/>
            <p:nvPr/>
          </p:nvSpPr>
          <p:spPr>
            <a:xfrm>
              <a:off x="1267099" y="2454822"/>
              <a:ext cx="132080" cy="663575"/>
            </a:xfrm>
            <a:custGeom>
              <a:avLst/>
              <a:gdLst/>
              <a:ahLst/>
              <a:cxnLst/>
              <a:rect l="l" t="t" r="r" b="b"/>
              <a:pathLst>
                <a:path w="132080" h="663575">
                  <a:moveTo>
                    <a:pt x="131602" y="663202"/>
                  </a:moveTo>
                  <a:lnTo>
                    <a:pt x="0" y="663202"/>
                  </a:lnTo>
                  <a:lnTo>
                    <a:pt x="0" y="0"/>
                  </a:lnTo>
                  <a:lnTo>
                    <a:pt x="131602" y="0"/>
                  </a:lnTo>
                  <a:lnTo>
                    <a:pt x="131602" y="663202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1398702" y="2304125"/>
              <a:ext cx="151130" cy="814069"/>
            </a:xfrm>
            <a:custGeom>
              <a:avLst/>
              <a:gdLst/>
              <a:ahLst/>
              <a:cxnLst/>
              <a:rect l="l" t="t" r="r" b="b"/>
              <a:pathLst>
                <a:path w="151130" h="814069">
                  <a:moveTo>
                    <a:pt x="0" y="813899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150697" y="663202"/>
                  </a:lnTo>
                  <a:lnTo>
                    <a:pt x="0" y="813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1267099" y="2304125"/>
              <a:ext cx="282575" cy="151130"/>
            </a:xfrm>
            <a:custGeom>
              <a:avLst/>
              <a:gdLst/>
              <a:ahLst/>
              <a:cxnLst/>
              <a:rect l="l" t="t" r="r" b="b"/>
              <a:pathLst>
                <a:path w="282575" h="151130">
                  <a:moveTo>
                    <a:pt x="131602" y="150697"/>
                  </a:moveTo>
                  <a:lnTo>
                    <a:pt x="0" y="150697"/>
                  </a:lnTo>
                  <a:lnTo>
                    <a:pt x="150697" y="0"/>
                  </a:lnTo>
                  <a:lnTo>
                    <a:pt x="282299" y="0"/>
                  </a:lnTo>
                  <a:lnTo>
                    <a:pt x="131602" y="15069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1267099" y="2304125"/>
              <a:ext cx="282575" cy="814069"/>
            </a:xfrm>
            <a:custGeom>
              <a:avLst/>
              <a:gdLst/>
              <a:ahLst/>
              <a:cxnLst/>
              <a:rect l="l" t="t" r="r" b="b"/>
              <a:pathLst>
                <a:path w="282575" h="814069">
                  <a:moveTo>
                    <a:pt x="0" y="150697"/>
                  </a:moveTo>
                  <a:lnTo>
                    <a:pt x="150697" y="0"/>
                  </a:lnTo>
                  <a:lnTo>
                    <a:pt x="282299" y="0"/>
                  </a:lnTo>
                  <a:lnTo>
                    <a:pt x="282299" y="663202"/>
                  </a:lnTo>
                  <a:lnTo>
                    <a:pt x="131602" y="813899"/>
                  </a:lnTo>
                  <a:lnTo>
                    <a:pt x="0" y="813899"/>
                  </a:lnTo>
                  <a:lnTo>
                    <a:pt x="0" y="150697"/>
                  </a:lnTo>
                  <a:close/>
                </a:path>
                <a:path w="282575" h="814069">
                  <a:moveTo>
                    <a:pt x="0" y="150697"/>
                  </a:moveTo>
                  <a:lnTo>
                    <a:pt x="131602" y="150697"/>
                  </a:lnTo>
                  <a:lnTo>
                    <a:pt x="282299" y="0"/>
                  </a:lnTo>
                </a:path>
                <a:path w="282575" h="814069">
                  <a:moveTo>
                    <a:pt x="131602" y="150697"/>
                  </a:moveTo>
                  <a:lnTo>
                    <a:pt x="131602" y="813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2863349" y="2569925"/>
              <a:ext cx="282575" cy="282575"/>
            </a:xfrm>
            <a:custGeom>
              <a:avLst/>
              <a:gdLst/>
              <a:ahLst/>
              <a:cxnLst/>
              <a:rect l="l" t="t" r="r" b="b"/>
              <a:pathLst>
                <a:path w="282575" h="282575">
                  <a:moveTo>
                    <a:pt x="141149" y="282299"/>
                  </a:moveTo>
                  <a:lnTo>
                    <a:pt x="96535" y="275104"/>
                  </a:lnTo>
                  <a:lnTo>
                    <a:pt x="57788" y="255066"/>
                  </a:lnTo>
                  <a:lnTo>
                    <a:pt x="27233" y="224511"/>
                  </a:lnTo>
                  <a:lnTo>
                    <a:pt x="7195" y="185764"/>
                  </a:lnTo>
                  <a:lnTo>
                    <a:pt x="0" y="141149"/>
                  </a:lnTo>
                  <a:lnTo>
                    <a:pt x="7195" y="96535"/>
                  </a:lnTo>
                  <a:lnTo>
                    <a:pt x="27233" y="57788"/>
                  </a:lnTo>
                  <a:lnTo>
                    <a:pt x="57788" y="27233"/>
                  </a:lnTo>
                  <a:lnTo>
                    <a:pt x="96535" y="7195"/>
                  </a:lnTo>
                  <a:lnTo>
                    <a:pt x="141149" y="0"/>
                  </a:lnTo>
                  <a:lnTo>
                    <a:pt x="168815" y="2737"/>
                  </a:lnTo>
                  <a:lnTo>
                    <a:pt x="219460" y="23714"/>
                  </a:lnTo>
                  <a:lnTo>
                    <a:pt x="258585" y="62839"/>
                  </a:lnTo>
                  <a:lnTo>
                    <a:pt x="279562" y="113484"/>
                  </a:lnTo>
                  <a:lnTo>
                    <a:pt x="282299" y="141149"/>
                  </a:lnTo>
                  <a:lnTo>
                    <a:pt x="275104" y="185764"/>
                  </a:lnTo>
                  <a:lnTo>
                    <a:pt x="255066" y="224511"/>
                  </a:lnTo>
                  <a:lnTo>
                    <a:pt x="224511" y="255066"/>
                  </a:lnTo>
                  <a:lnTo>
                    <a:pt x="185764" y="275104"/>
                  </a:lnTo>
                  <a:lnTo>
                    <a:pt x="141149" y="2822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9" name="object 9"/>
            <p:cNvSpPr/>
            <p:nvPr/>
          </p:nvSpPr>
          <p:spPr>
            <a:xfrm>
              <a:off x="1373849" y="2324375"/>
              <a:ext cx="1772285" cy="786130"/>
            </a:xfrm>
            <a:custGeom>
              <a:avLst/>
              <a:gdLst/>
              <a:ahLst/>
              <a:cxnLst/>
              <a:rect l="l" t="t" r="r" b="b"/>
              <a:pathLst>
                <a:path w="1772285" h="786130">
                  <a:moveTo>
                    <a:pt x="1489499" y="386699"/>
                  </a:moveTo>
                  <a:lnTo>
                    <a:pt x="1496695" y="342085"/>
                  </a:lnTo>
                  <a:lnTo>
                    <a:pt x="1516733" y="303338"/>
                  </a:lnTo>
                  <a:lnTo>
                    <a:pt x="1547288" y="272783"/>
                  </a:lnTo>
                  <a:lnTo>
                    <a:pt x="1586035" y="252745"/>
                  </a:lnTo>
                  <a:lnTo>
                    <a:pt x="1630649" y="245549"/>
                  </a:lnTo>
                  <a:lnTo>
                    <a:pt x="1684665" y="256294"/>
                  </a:lnTo>
                  <a:lnTo>
                    <a:pt x="1730458" y="286891"/>
                  </a:lnTo>
                  <a:lnTo>
                    <a:pt x="1761055" y="332684"/>
                  </a:lnTo>
                  <a:lnTo>
                    <a:pt x="1771799" y="386699"/>
                  </a:lnTo>
                  <a:lnTo>
                    <a:pt x="1764604" y="431314"/>
                  </a:lnTo>
                  <a:lnTo>
                    <a:pt x="1744566" y="470061"/>
                  </a:lnTo>
                  <a:lnTo>
                    <a:pt x="1714011" y="500616"/>
                  </a:lnTo>
                  <a:lnTo>
                    <a:pt x="1675264" y="520654"/>
                  </a:lnTo>
                  <a:lnTo>
                    <a:pt x="1630649" y="527849"/>
                  </a:lnTo>
                  <a:lnTo>
                    <a:pt x="1586035" y="520654"/>
                  </a:lnTo>
                  <a:lnTo>
                    <a:pt x="1547288" y="500616"/>
                  </a:lnTo>
                  <a:lnTo>
                    <a:pt x="1516733" y="470061"/>
                  </a:lnTo>
                  <a:lnTo>
                    <a:pt x="1496695" y="431314"/>
                  </a:lnTo>
                  <a:lnTo>
                    <a:pt x="1489499" y="386699"/>
                  </a:lnTo>
                  <a:close/>
                </a:path>
                <a:path w="1772285" h="786130">
                  <a:moveTo>
                    <a:pt x="0" y="785699"/>
                  </a:moveTo>
                  <a:lnTo>
                    <a:pt x="1489499" y="386699"/>
                  </a:lnTo>
                </a:path>
                <a:path w="1772285" h="786130">
                  <a:moveTo>
                    <a:pt x="19499" y="149399"/>
                  </a:moveTo>
                  <a:lnTo>
                    <a:pt x="1489499" y="386699"/>
                  </a:lnTo>
                </a:path>
                <a:path w="1772285" h="786130">
                  <a:moveTo>
                    <a:pt x="155699" y="0"/>
                  </a:moveTo>
                  <a:lnTo>
                    <a:pt x="1489499" y="386699"/>
                  </a:lnTo>
                </a:path>
                <a:path w="1772285" h="786130">
                  <a:moveTo>
                    <a:pt x="181799" y="636299"/>
                  </a:moveTo>
                  <a:lnTo>
                    <a:pt x="1489499" y="3866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48299" y="49280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154150" y="545018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1121400" y="1763465"/>
            <a:ext cx="1301325" cy="3703320"/>
            <a:chOff x="841050" y="1322599"/>
            <a:chExt cx="975994" cy="2777490"/>
          </a:xfrm>
        </p:grpSpPr>
        <p:sp>
          <p:nvSpPr>
            <p:cNvPr id="13" name="object 13"/>
            <p:cNvSpPr/>
            <p:nvPr/>
          </p:nvSpPr>
          <p:spPr>
            <a:xfrm>
              <a:off x="850575" y="2075352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3747" y="1332124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850575" y="1332124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850575" y="1332124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34034" y="1294111"/>
            <a:ext cx="4497493" cy="1274622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24617" marR="6773">
              <a:lnSpc>
                <a:spcPts val="3800"/>
              </a:lnSpc>
              <a:spcBef>
                <a:spcPts val="293"/>
              </a:spcBef>
            </a:pPr>
            <a:r>
              <a:rPr sz="3200" dirty="0">
                <a:solidFill>
                  <a:srgbClr val="FF0000"/>
                </a:solidFill>
              </a:rPr>
              <a:t>32x32x3</a:t>
            </a:r>
            <a:r>
              <a:rPr sz="3200" spc="-173" dirty="0">
                <a:solidFill>
                  <a:srgbClr val="FF0000"/>
                </a:solidFill>
              </a:rPr>
              <a:t> </a:t>
            </a:r>
            <a:r>
              <a:rPr sz="3200" spc="-13" dirty="0">
                <a:solidFill>
                  <a:srgbClr val="FF0000"/>
                </a:solidFill>
              </a:rPr>
              <a:t>image </a:t>
            </a:r>
            <a:r>
              <a:rPr sz="3200" dirty="0">
                <a:solidFill>
                  <a:srgbClr val="0000FF"/>
                </a:solidFill>
              </a:rPr>
              <a:t>5x5x3</a:t>
            </a:r>
            <a:r>
              <a:rPr sz="3200" spc="-120" dirty="0">
                <a:solidFill>
                  <a:srgbClr val="0000FF"/>
                </a:solidFill>
              </a:rPr>
              <a:t> </a:t>
            </a:r>
            <a:r>
              <a:rPr sz="3200" spc="-13" dirty="0">
                <a:solidFill>
                  <a:srgbClr val="0000FF"/>
                </a:solidFill>
              </a:rPr>
              <a:t>filter</a:t>
            </a:r>
            <a:endParaRPr sz="3200"/>
          </a:p>
          <a:p>
            <a:pPr marL="16933">
              <a:lnSpc>
                <a:spcPts val="1967"/>
              </a:lnSpc>
            </a:pPr>
            <a:r>
              <a:rPr sz="2400" spc="-33" dirty="0"/>
              <a:t>32</a:t>
            </a:r>
            <a:endParaRPr sz="2400"/>
          </a:p>
        </p:txBody>
      </p:sp>
      <p:grpSp>
        <p:nvGrpSpPr>
          <p:cNvPr id="18" name="object 18"/>
          <p:cNvGrpSpPr/>
          <p:nvPr/>
        </p:nvGrpSpPr>
        <p:grpSpPr>
          <a:xfrm>
            <a:off x="2232754" y="1529016"/>
            <a:ext cx="1860973" cy="1376680"/>
            <a:chOff x="1674565" y="1146762"/>
            <a:chExt cx="1395730" cy="1032510"/>
          </a:xfrm>
        </p:grpSpPr>
        <p:sp>
          <p:nvSpPr>
            <p:cNvPr id="19" name="object 19"/>
            <p:cNvSpPr/>
            <p:nvPr/>
          </p:nvSpPr>
          <p:spPr>
            <a:xfrm>
              <a:off x="2032961" y="1151524"/>
              <a:ext cx="929005" cy="220345"/>
            </a:xfrm>
            <a:custGeom>
              <a:avLst/>
              <a:gdLst/>
              <a:ahLst/>
              <a:cxnLst/>
              <a:rect l="l" t="t" r="r" b="b"/>
              <a:pathLst>
                <a:path w="929005" h="220344">
                  <a:moveTo>
                    <a:pt x="928687" y="0"/>
                  </a:moveTo>
                  <a:lnTo>
                    <a:pt x="0" y="21993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0899" y="1356145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687" y="30618"/>
                  </a:moveTo>
                  <a:lnTo>
                    <a:pt x="0" y="25270"/>
                  </a:lnTo>
                  <a:lnTo>
                    <a:pt x="38436" y="0"/>
                  </a:lnTo>
                  <a:lnTo>
                    <a:pt x="45687" y="306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0899" y="1356145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8436" y="0"/>
                  </a:moveTo>
                  <a:lnTo>
                    <a:pt x="0" y="25270"/>
                  </a:lnTo>
                  <a:lnTo>
                    <a:pt x="45687" y="30618"/>
                  </a:lnTo>
                  <a:lnTo>
                    <a:pt x="38436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19615" y="1635049"/>
              <a:ext cx="1346200" cy="523240"/>
            </a:xfrm>
            <a:custGeom>
              <a:avLst/>
              <a:gdLst/>
              <a:ahLst/>
              <a:cxnLst/>
              <a:rect l="l" t="t" r="r" b="b"/>
              <a:pathLst>
                <a:path w="1346200" h="523239">
                  <a:moveTo>
                    <a:pt x="1345634" y="0"/>
                  </a:moveTo>
                  <a:lnTo>
                    <a:pt x="0" y="523189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9328" y="21435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0" y="30327"/>
                  </a:moveTo>
                  <a:lnTo>
                    <a:pt x="34586" y="0"/>
                  </a:lnTo>
                  <a:lnTo>
                    <a:pt x="45988" y="29326"/>
                  </a:lnTo>
                  <a:lnTo>
                    <a:pt x="0" y="303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9328" y="21435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4586" y="0"/>
                  </a:moveTo>
                  <a:lnTo>
                    <a:pt x="0" y="30327"/>
                  </a:lnTo>
                  <a:lnTo>
                    <a:pt x="45988" y="29326"/>
                  </a:lnTo>
                  <a:lnTo>
                    <a:pt x="34586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800799" y="3591840"/>
            <a:ext cx="3142827" cy="55033"/>
            <a:chOff x="3600599" y="2693879"/>
            <a:chExt cx="2357120" cy="41275"/>
          </a:xfrm>
        </p:grpSpPr>
        <p:sp>
          <p:nvSpPr>
            <p:cNvPr id="26" name="object 26"/>
            <p:cNvSpPr/>
            <p:nvPr/>
          </p:nvSpPr>
          <p:spPr>
            <a:xfrm>
              <a:off x="3600599" y="2714375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909249" y="26986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909249" y="26986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725534" y="3888142"/>
            <a:ext cx="321733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/>
              <a:t>convolve</a:t>
            </a:r>
            <a:r>
              <a:rPr sz="2400" spc="-27" dirty="0"/>
              <a:t> </a:t>
            </a:r>
            <a:r>
              <a:rPr sz="2400" dirty="0"/>
              <a:t>(slide)</a:t>
            </a:r>
            <a:r>
              <a:rPr sz="2400" spc="-20" dirty="0"/>
              <a:t> </a:t>
            </a:r>
            <a:r>
              <a:rPr sz="2400" dirty="0"/>
              <a:t>over</a:t>
            </a:r>
            <a:r>
              <a:rPr sz="2400" spc="-20" dirty="0"/>
              <a:t> </a:t>
            </a:r>
            <a:r>
              <a:rPr sz="2400" spc="-33" dirty="0"/>
              <a:t>all </a:t>
            </a:r>
            <a:r>
              <a:rPr sz="2400" dirty="0"/>
              <a:t>spatial</a:t>
            </a:r>
            <a:r>
              <a:rPr sz="2400" spc="-47" dirty="0"/>
              <a:t> </a:t>
            </a:r>
            <a:r>
              <a:rPr sz="2400" spc="-13" dirty="0"/>
              <a:t>locations</a:t>
            </a:r>
            <a:endParaRPr sz="2400"/>
          </a:p>
        </p:txBody>
      </p:sp>
      <p:grpSp>
        <p:nvGrpSpPr>
          <p:cNvPr id="30" name="object 30"/>
          <p:cNvGrpSpPr/>
          <p:nvPr/>
        </p:nvGrpSpPr>
        <p:grpSpPr>
          <a:xfrm>
            <a:off x="8925499" y="1763465"/>
            <a:ext cx="1301325" cy="3703320"/>
            <a:chOff x="6694124" y="1322599"/>
            <a:chExt cx="975994" cy="2777490"/>
          </a:xfrm>
        </p:grpSpPr>
        <p:sp>
          <p:nvSpPr>
            <p:cNvPr id="31" name="object 31"/>
            <p:cNvSpPr/>
            <p:nvPr/>
          </p:nvSpPr>
          <p:spPr>
            <a:xfrm>
              <a:off x="6703649" y="2196299"/>
              <a:ext cx="92710" cy="1894205"/>
            </a:xfrm>
            <a:custGeom>
              <a:avLst/>
              <a:gdLst/>
              <a:ahLst/>
              <a:cxnLst/>
              <a:rect l="l" t="t" r="r" b="b"/>
              <a:pathLst>
                <a:path w="92709" h="1894204">
                  <a:moveTo>
                    <a:pt x="92225" y="1893725"/>
                  </a:moveTo>
                  <a:lnTo>
                    <a:pt x="0" y="1893725"/>
                  </a:lnTo>
                  <a:lnTo>
                    <a:pt x="0" y="0"/>
                  </a:lnTo>
                  <a:lnTo>
                    <a:pt x="92225" y="0"/>
                  </a:lnTo>
                  <a:lnTo>
                    <a:pt x="92225" y="1893725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6795875" y="1332124"/>
              <a:ext cx="864235" cy="2758440"/>
            </a:xfrm>
            <a:custGeom>
              <a:avLst/>
              <a:gdLst/>
              <a:ahLst/>
              <a:cxnLst/>
              <a:rect l="l" t="t" r="r" b="b"/>
              <a:pathLst>
                <a:path w="864234" h="2758440">
                  <a:moveTo>
                    <a:pt x="0" y="2757899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864174" y="1893725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03649" y="1332124"/>
              <a:ext cx="956944" cy="864235"/>
            </a:xfrm>
            <a:custGeom>
              <a:avLst/>
              <a:gdLst/>
              <a:ahLst/>
              <a:cxnLst/>
              <a:rect l="l" t="t" r="r" b="b"/>
              <a:pathLst>
                <a:path w="956945" h="864235">
                  <a:moveTo>
                    <a:pt x="92225" y="864174"/>
                  </a:moveTo>
                  <a:lnTo>
                    <a:pt x="0" y="864174"/>
                  </a:lnTo>
                  <a:lnTo>
                    <a:pt x="864174" y="0"/>
                  </a:lnTo>
                  <a:lnTo>
                    <a:pt x="956399" y="0"/>
                  </a:lnTo>
                  <a:lnTo>
                    <a:pt x="92225" y="864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03649" y="1332124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864174"/>
                  </a:moveTo>
                  <a:lnTo>
                    <a:pt x="864174" y="0"/>
                  </a:lnTo>
                  <a:lnTo>
                    <a:pt x="956399" y="0"/>
                  </a:lnTo>
                  <a:lnTo>
                    <a:pt x="956399" y="1893725"/>
                  </a:lnTo>
                  <a:lnTo>
                    <a:pt x="92225" y="2757899"/>
                  </a:lnTo>
                  <a:lnTo>
                    <a:pt x="0" y="2757899"/>
                  </a:lnTo>
                  <a:lnTo>
                    <a:pt x="0" y="864174"/>
                  </a:lnTo>
                  <a:close/>
                </a:path>
                <a:path w="956945" h="2758440">
                  <a:moveTo>
                    <a:pt x="0" y="864174"/>
                  </a:moveTo>
                  <a:lnTo>
                    <a:pt x="92225" y="864174"/>
                  </a:lnTo>
                  <a:lnTo>
                    <a:pt x="956399" y="0"/>
                  </a:lnTo>
                </a:path>
                <a:path w="956945" h="2758440">
                  <a:moveTo>
                    <a:pt x="92225" y="864174"/>
                  </a:moveTo>
                  <a:lnTo>
                    <a:pt x="92225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042767" y="971775"/>
            <a:ext cx="2164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dirty="0">
                <a:solidFill>
                  <a:srgbClr val="0000FF"/>
                </a:solidFill>
              </a:rPr>
              <a:t>activation</a:t>
            </a:r>
            <a:r>
              <a:rPr sz="2400" b="1" spc="-67" dirty="0">
                <a:solidFill>
                  <a:srgbClr val="0000FF"/>
                </a:solidFill>
              </a:rPr>
              <a:t> </a:t>
            </a:r>
            <a:r>
              <a:rPr sz="2400" b="1" spc="-33" dirty="0">
                <a:solidFill>
                  <a:srgbClr val="0000FF"/>
                </a:solidFill>
              </a:rPr>
              <a:t>map</a:t>
            </a:r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8881559" y="547931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1</a:t>
            </a:r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9771571" y="487174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33" dirty="0"/>
              <a:t>28</a:t>
            </a:r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10310773" y="29904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33" dirty="0"/>
              <a:t>28</a:t>
            </a:r>
            <a:endParaRPr sz="240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771BCF1-0449-529A-A028-31924508A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35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224966" y="1866209"/>
            <a:ext cx="4384039" cy="2317728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</a:t>
            </a:r>
            <a:endParaRPr sz="3200"/>
          </a:p>
          <a:p>
            <a:pPr>
              <a:spcBef>
                <a:spcPts val="2467"/>
              </a:spcBef>
            </a:pPr>
            <a:endParaRPr sz="3200"/>
          </a:p>
          <a:p>
            <a:pPr marL="16933">
              <a:spcBef>
                <a:spcPts val="7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FE83E-0F6D-8C52-2D88-EE9B6E748B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09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224966" y="1866209"/>
            <a:ext cx="4384039" cy="2317728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</a:t>
            </a:r>
            <a:endParaRPr sz="3200"/>
          </a:p>
          <a:p>
            <a:pPr>
              <a:spcBef>
                <a:spcPts val="2467"/>
              </a:spcBef>
            </a:pPr>
            <a:endParaRPr sz="3200"/>
          </a:p>
          <a:p>
            <a:pPr marL="16933">
              <a:spcBef>
                <a:spcPts val="7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DE94E-E57A-04C2-9E40-D8D70D023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74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4966" y="1866209"/>
            <a:ext cx="4384039" cy="2317728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</a:t>
            </a:r>
            <a:endParaRPr sz="3200"/>
          </a:p>
          <a:p>
            <a:pPr>
              <a:spcBef>
                <a:spcPts val="2467"/>
              </a:spcBef>
            </a:pPr>
            <a:endParaRPr sz="3200"/>
          </a:p>
          <a:p>
            <a:pPr marL="16933">
              <a:spcBef>
                <a:spcPts val="7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21152-5548-85FC-71A0-C75777EC4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66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4966" y="1866209"/>
            <a:ext cx="4384039" cy="2317728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</a:t>
            </a:r>
            <a:endParaRPr sz="3200" dirty="0"/>
          </a:p>
          <a:p>
            <a:pPr>
              <a:spcBef>
                <a:spcPts val="2467"/>
              </a:spcBef>
            </a:pPr>
            <a:endParaRPr sz="3200" dirty="0"/>
          </a:p>
          <a:p>
            <a:pPr marL="16933">
              <a:spcBef>
                <a:spcPts val="7"/>
              </a:spcBef>
            </a:pPr>
            <a:r>
              <a:rPr sz="3200" spc="-67" dirty="0"/>
              <a:t>7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01A4-723B-66FB-FD46-897C10D91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1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392" y="168245"/>
            <a:ext cx="11123608" cy="763671"/>
          </a:xfrm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Convolutional</a:t>
            </a:r>
            <a:r>
              <a:rPr spc="-180" dirty="0"/>
              <a:t> </a:t>
            </a:r>
            <a:r>
              <a:rPr dirty="0"/>
              <a:t>Neural</a:t>
            </a:r>
            <a:r>
              <a:rPr spc="-175" dirty="0"/>
              <a:t> </a:t>
            </a:r>
            <a:r>
              <a:rPr spc="-10" dirty="0"/>
              <a:t>Networ</a:t>
            </a:r>
            <a:r>
              <a:rPr lang="en-US" spc="-10" dirty="0"/>
              <a:t>ks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997966"/>
            <a:ext cx="7335987" cy="2573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Also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known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CNN</a:t>
            </a:r>
            <a:r>
              <a:rPr lang="en-US" sz="320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 err="1">
                <a:latin typeface="Calibri"/>
                <a:cs typeface="Calibri"/>
              </a:rPr>
              <a:t>ConvNet</a:t>
            </a:r>
            <a:r>
              <a:rPr lang="en-US" sz="3200" dirty="0" err="1">
                <a:latin typeface="Calibri"/>
                <a:cs typeface="Calibri"/>
              </a:rPr>
              <a:t>s</a:t>
            </a:r>
            <a:endParaRPr lang="en-US" sz="3200" spc="-25" dirty="0">
              <a:latin typeface="Calibri"/>
              <a:cs typeface="Calibri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3200" spc="-25" dirty="0">
                <a:latin typeface="Calibri"/>
                <a:cs typeface="Calibri"/>
              </a:rPr>
              <a:t>Subset of NNs </a:t>
            </a:r>
            <a:r>
              <a:rPr sz="3200" spc="-20" dirty="0">
                <a:latin typeface="Calibri"/>
                <a:cs typeface="Calibri"/>
              </a:rPr>
              <a:t>with</a:t>
            </a:r>
            <a:r>
              <a:rPr lang="en-US" sz="3200" spc="-20" dirty="0">
                <a:latin typeface="Calibri"/>
                <a:cs typeface="Calibri"/>
              </a:rPr>
              <a:t> the following features:</a:t>
            </a:r>
            <a:endParaRPr sz="3200" dirty="0">
              <a:latin typeface="Calibri"/>
              <a:cs typeface="Calibri"/>
            </a:endParaRPr>
          </a:p>
          <a:p>
            <a:pPr marL="764540" lvl="1" indent="-351155">
              <a:spcBef>
                <a:spcPts val="690"/>
              </a:spcBef>
              <a:buAutoNum type="arabicPeriod"/>
              <a:tabLst>
                <a:tab pos="764540" algn="l"/>
              </a:tabLst>
            </a:pPr>
            <a:r>
              <a:rPr sz="2800" dirty="0">
                <a:latin typeface="Calibri"/>
                <a:cs typeface="Calibri"/>
              </a:rPr>
              <a:t>Local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connectivity</a:t>
            </a:r>
            <a:endParaRPr sz="2800" dirty="0">
              <a:latin typeface="Calibri"/>
              <a:cs typeface="Calibri"/>
            </a:endParaRPr>
          </a:p>
          <a:p>
            <a:pPr marL="764540" lvl="1" indent="-351155">
              <a:spcBef>
                <a:spcPts val="670"/>
              </a:spcBef>
              <a:buAutoNum type="arabicPeriod"/>
              <a:tabLst>
                <a:tab pos="764540" algn="l"/>
              </a:tabLst>
            </a:pPr>
            <a:r>
              <a:rPr sz="2800" spc="-10" dirty="0">
                <a:latin typeface="Calibri"/>
                <a:cs typeface="Calibri"/>
              </a:rPr>
              <a:t>Weight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sharing</a:t>
            </a:r>
            <a:endParaRPr lang="en-US" sz="2800" spc="-10" dirty="0">
              <a:latin typeface="Calibri"/>
              <a:cs typeface="Calibri"/>
            </a:endParaRPr>
          </a:p>
          <a:p>
            <a:pPr marL="764540" lvl="1" indent="-351155">
              <a:spcBef>
                <a:spcPts val="670"/>
              </a:spcBef>
              <a:buFont typeface="Arial"/>
              <a:buAutoNum type="arabicPeriod"/>
              <a:tabLst>
                <a:tab pos="764540" algn="l"/>
              </a:tabLst>
            </a:pPr>
            <a:r>
              <a:rPr lang="en-US" sz="2800" dirty="0">
                <a:latin typeface="Calibri"/>
                <a:cs typeface="Calibri"/>
              </a:rPr>
              <a:t>Typically, handle</a:t>
            </a:r>
            <a:r>
              <a:rPr lang="en-US" sz="2800" spc="-5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multiple</a:t>
            </a:r>
            <a:r>
              <a:rPr lang="en-US" sz="2800" spc="-60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input</a:t>
            </a:r>
            <a:r>
              <a:rPr lang="en-US" sz="2800" spc="-5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channels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6CC6B-15CC-8545-8CA3-2BD67ABED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6166" y="1866209"/>
            <a:ext cx="3533140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76165" y="3314010"/>
            <a:ext cx="267461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/>
              <a:t>=&gt;</a:t>
            </a:r>
            <a:r>
              <a:rPr sz="3200" b="1" spc="-47" dirty="0"/>
              <a:t> </a:t>
            </a:r>
            <a:r>
              <a:rPr sz="3200" b="1" dirty="0"/>
              <a:t>5x5</a:t>
            </a:r>
            <a:r>
              <a:rPr sz="3200" b="1" spc="-47" dirty="0"/>
              <a:t> </a:t>
            </a:r>
            <a:r>
              <a:rPr sz="3200" b="1" spc="-13" dirty="0"/>
              <a:t>output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021C3C-38D8-66D7-3CC8-82F1ED01A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04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6933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 </a:t>
            </a:r>
            <a:r>
              <a:rPr sz="3200" dirty="0"/>
              <a:t>applied</a:t>
            </a:r>
            <a:r>
              <a:rPr sz="3200" spc="-100" dirty="0"/>
              <a:t> </a:t>
            </a:r>
            <a:r>
              <a:rPr sz="3200" b="1" dirty="0"/>
              <a:t>with</a:t>
            </a:r>
            <a:r>
              <a:rPr sz="3200" b="1" spc="-100" dirty="0"/>
              <a:t> </a:t>
            </a:r>
            <a:r>
              <a:rPr sz="3200" b="1" dirty="0"/>
              <a:t>stride</a:t>
            </a:r>
            <a:r>
              <a:rPr sz="3200" b="1" spc="-100" dirty="0"/>
              <a:t> </a:t>
            </a:r>
            <a:r>
              <a:rPr sz="3200" b="1" spc="-67" dirty="0"/>
              <a:t>2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1C819-70CE-C654-4617-96A2E8A5D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497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6933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 </a:t>
            </a:r>
            <a:r>
              <a:rPr sz="3200" dirty="0"/>
              <a:t>applied</a:t>
            </a:r>
            <a:r>
              <a:rPr sz="3200" spc="-100" dirty="0"/>
              <a:t> </a:t>
            </a:r>
            <a:r>
              <a:rPr sz="3200" b="1" dirty="0"/>
              <a:t>with</a:t>
            </a:r>
            <a:r>
              <a:rPr sz="3200" b="1" spc="-100" dirty="0"/>
              <a:t> </a:t>
            </a:r>
            <a:r>
              <a:rPr sz="3200" b="1" dirty="0"/>
              <a:t>stride</a:t>
            </a:r>
            <a:r>
              <a:rPr sz="3200" b="1" spc="-100" dirty="0"/>
              <a:t> </a:t>
            </a:r>
            <a:r>
              <a:rPr sz="3200" b="1" spc="-67" dirty="0"/>
              <a:t>2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3F6EC-49E3-1BCE-2635-90FEFC18B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89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3826933" cy="1974044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 </a:t>
            </a:r>
            <a:r>
              <a:rPr sz="3200" dirty="0"/>
              <a:t>applied</a:t>
            </a:r>
            <a:r>
              <a:rPr sz="3200" spc="-100" dirty="0"/>
              <a:t> </a:t>
            </a:r>
            <a:r>
              <a:rPr sz="3200" b="1" dirty="0"/>
              <a:t>with</a:t>
            </a:r>
            <a:r>
              <a:rPr sz="3200" b="1" spc="-100" dirty="0"/>
              <a:t> </a:t>
            </a:r>
            <a:r>
              <a:rPr sz="3200" b="1" dirty="0"/>
              <a:t>stride</a:t>
            </a:r>
            <a:r>
              <a:rPr sz="3200" b="1" spc="-100" dirty="0"/>
              <a:t> </a:t>
            </a:r>
            <a:r>
              <a:rPr sz="3200" b="1" spc="-67" dirty="0"/>
              <a:t>2</a:t>
            </a:r>
            <a:endParaRPr sz="3200"/>
          </a:p>
          <a:p>
            <a:pPr marL="16933">
              <a:lnSpc>
                <a:spcPts val="3680"/>
              </a:lnSpc>
            </a:pPr>
            <a:r>
              <a:rPr sz="3200" b="1" dirty="0"/>
              <a:t>=&gt;</a:t>
            </a:r>
            <a:r>
              <a:rPr sz="3200" b="1" spc="-47" dirty="0"/>
              <a:t> </a:t>
            </a:r>
            <a:r>
              <a:rPr sz="3200" b="1" dirty="0"/>
              <a:t>3x3</a:t>
            </a:r>
            <a:r>
              <a:rPr sz="3200" b="1" spc="-47" dirty="0"/>
              <a:t> </a:t>
            </a:r>
            <a:r>
              <a:rPr sz="3200" b="1" spc="-13" dirty="0"/>
              <a:t>output!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BD415-DFD3-4958-944C-8785E57AD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6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4074160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 </a:t>
            </a:r>
            <a:r>
              <a:rPr sz="3200" dirty="0"/>
              <a:t>applied</a:t>
            </a:r>
            <a:r>
              <a:rPr sz="3200" spc="-100" dirty="0"/>
              <a:t> </a:t>
            </a:r>
            <a:r>
              <a:rPr sz="3200" b="1" dirty="0"/>
              <a:t>with</a:t>
            </a:r>
            <a:r>
              <a:rPr sz="3200" b="1" spc="-100" dirty="0"/>
              <a:t> </a:t>
            </a:r>
            <a:r>
              <a:rPr sz="3200" b="1" dirty="0"/>
              <a:t>stride</a:t>
            </a:r>
            <a:r>
              <a:rPr sz="3200" b="1" spc="-100" dirty="0"/>
              <a:t> </a:t>
            </a:r>
            <a:r>
              <a:rPr sz="3200" b="1" spc="-33" dirty="0"/>
              <a:t>3?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13DE8-DE41-9B66-DD17-9E0498B7C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41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3767" y="1459810"/>
            <a:ext cx="4074160" cy="1499555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7x7</a:t>
            </a:r>
            <a:r>
              <a:rPr sz="3200" spc="-93" dirty="0"/>
              <a:t> </a:t>
            </a:r>
            <a:r>
              <a:rPr sz="3200" dirty="0"/>
              <a:t>input</a:t>
            </a:r>
            <a:r>
              <a:rPr sz="3200" spc="-87" dirty="0"/>
              <a:t> </a:t>
            </a:r>
            <a:r>
              <a:rPr sz="3200" spc="-13" dirty="0"/>
              <a:t>(spatially) </a:t>
            </a:r>
            <a:r>
              <a:rPr sz="3200" dirty="0"/>
              <a:t>assume</a:t>
            </a:r>
            <a:r>
              <a:rPr sz="3200" spc="-113" dirty="0"/>
              <a:t> </a:t>
            </a:r>
            <a:r>
              <a:rPr sz="3200" dirty="0"/>
              <a:t>3x3</a:t>
            </a:r>
            <a:r>
              <a:rPr sz="3200" spc="-113" dirty="0"/>
              <a:t> </a:t>
            </a:r>
            <a:r>
              <a:rPr sz="3200" spc="-13" dirty="0"/>
              <a:t>filter </a:t>
            </a:r>
            <a:r>
              <a:rPr sz="3200" dirty="0"/>
              <a:t>applied</a:t>
            </a:r>
            <a:r>
              <a:rPr sz="3200" spc="-100" dirty="0"/>
              <a:t> </a:t>
            </a:r>
            <a:r>
              <a:rPr sz="3200" b="1" dirty="0"/>
              <a:t>with</a:t>
            </a:r>
            <a:r>
              <a:rPr sz="3200" b="1" spc="-100" dirty="0"/>
              <a:t> </a:t>
            </a:r>
            <a:r>
              <a:rPr sz="3200" b="1" dirty="0"/>
              <a:t>stride</a:t>
            </a:r>
            <a:r>
              <a:rPr sz="3200" b="1" spc="-100" dirty="0"/>
              <a:t> </a:t>
            </a:r>
            <a:r>
              <a:rPr sz="3200" b="1" spc="-33" dirty="0"/>
              <a:t>3?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50934" y="11402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224966" y="3633077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7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1566" y="162709"/>
            <a:ext cx="5846233" cy="48126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dirty="0"/>
              <a:t>A</a:t>
            </a:r>
            <a:r>
              <a:rPr sz="2933" spc="-67" dirty="0"/>
              <a:t> </a:t>
            </a:r>
            <a:r>
              <a:rPr sz="2933" dirty="0"/>
              <a:t>closer</a:t>
            </a:r>
            <a:r>
              <a:rPr sz="2933" spc="-67" dirty="0"/>
              <a:t> </a:t>
            </a:r>
            <a:r>
              <a:rPr sz="2933" dirty="0"/>
              <a:t>look</a:t>
            </a:r>
            <a:r>
              <a:rPr sz="2933" spc="-60" dirty="0"/>
              <a:t> </a:t>
            </a:r>
            <a:r>
              <a:rPr sz="2933" dirty="0"/>
              <a:t>at</a:t>
            </a:r>
            <a:r>
              <a:rPr sz="2933" spc="-67" dirty="0"/>
              <a:t> </a:t>
            </a:r>
            <a:r>
              <a:rPr sz="2933" dirty="0"/>
              <a:t>spatial</a:t>
            </a:r>
            <a:r>
              <a:rPr sz="2933" spc="-67" dirty="0"/>
              <a:t> </a:t>
            </a:r>
            <a:r>
              <a:rPr sz="2933" spc="-13" dirty="0"/>
              <a:t>dimensions:</a:t>
            </a:r>
            <a:endParaRPr sz="2933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7016" y="18267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350233" y="3613511"/>
            <a:ext cx="4549139" cy="1491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b="1" dirty="0">
                <a:solidFill>
                  <a:srgbClr val="FF0000"/>
                </a:solidFill>
              </a:rPr>
              <a:t>doesn’t</a:t>
            </a:r>
            <a:r>
              <a:rPr sz="3200" b="1" spc="-7" dirty="0">
                <a:solidFill>
                  <a:srgbClr val="FF0000"/>
                </a:solidFill>
              </a:rPr>
              <a:t> </a:t>
            </a:r>
            <a:r>
              <a:rPr sz="3200" b="1" spc="-27" dirty="0">
                <a:solidFill>
                  <a:srgbClr val="FF0000"/>
                </a:solidFill>
              </a:rPr>
              <a:t>fit!</a:t>
            </a:r>
            <a:endParaRPr sz="3200"/>
          </a:p>
          <a:p>
            <a:pPr marL="16933" marR="6773">
              <a:lnSpc>
                <a:spcPts val="3800"/>
              </a:lnSpc>
              <a:spcBef>
                <a:spcPts val="140"/>
              </a:spcBef>
            </a:pPr>
            <a:r>
              <a:rPr sz="3200" dirty="0">
                <a:solidFill>
                  <a:srgbClr val="FF0000"/>
                </a:solidFill>
              </a:rPr>
              <a:t>cannot</a:t>
            </a:r>
            <a:r>
              <a:rPr sz="3200" spc="-93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apply</a:t>
            </a:r>
            <a:r>
              <a:rPr sz="3200" spc="-87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3x3</a:t>
            </a:r>
            <a:r>
              <a:rPr sz="3200" spc="-93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filter</a:t>
            </a:r>
            <a:r>
              <a:rPr sz="3200" spc="-87" dirty="0">
                <a:solidFill>
                  <a:srgbClr val="FF0000"/>
                </a:solidFill>
              </a:rPr>
              <a:t> </a:t>
            </a:r>
            <a:r>
              <a:rPr sz="3200" spc="-33" dirty="0">
                <a:solidFill>
                  <a:srgbClr val="FF0000"/>
                </a:solidFill>
              </a:rPr>
              <a:t>on </a:t>
            </a:r>
            <a:r>
              <a:rPr sz="3200" dirty="0">
                <a:solidFill>
                  <a:srgbClr val="FF0000"/>
                </a:solidFill>
              </a:rPr>
              <a:t>7x7</a:t>
            </a:r>
            <a:r>
              <a:rPr sz="3200" spc="-10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input</a:t>
            </a:r>
            <a:r>
              <a:rPr sz="3200" spc="-93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with</a:t>
            </a:r>
            <a:r>
              <a:rPr sz="3200" spc="-93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stride</a:t>
            </a:r>
            <a:r>
              <a:rPr sz="3200" spc="-93" dirty="0">
                <a:solidFill>
                  <a:srgbClr val="FF0000"/>
                </a:solidFill>
              </a:rPr>
              <a:t> </a:t>
            </a:r>
            <a:r>
              <a:rPr sz="3200" spc="-33" dirty="0">
                <a:solidFill>
                  <a:srgbClr val="FF0000"/>
                </a:solidFill>
              </a:rPr>
              <a:t>3.</a:t>
            </a:r>
            <a:endParaRPr sz="32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F7280B-CC5C-4FFE-4A46-A8FB049C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59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0216" y="1115517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F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60"/>
                        </a:lnSpc>
                      </a:pPr>
                      <a:r>
                        <a:rPr sz="3200" spc="-50" dirty="0">
                          <a:latin typeface="Arial"/>
                          <a:cs typeface="Arial"/>
                        </a:rPr>
                        <a:t>F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19299" y="828569"/>
            <a:ext cx="3594947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4" name="object 4"/>
          <p:cNvSpPr txBox="1"/>
          <p:nvPr/>
        </p:nvSpPr>
        <p:spPr>
          <a:xfrm>
            <a:off x="1906734" y="202545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4647901" y="2494412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67" dirty="0"/>
              <a:t>N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4400400" y="1134334"/>
            <a:ext cx="0" cy="3461173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7" name="object 7"/>
          <p:cNvSpPr txBox="1"/>
          <p:nvPr/>
        </p:nvSpPr>
        <p:spPr>
          <a:xfrm>
            <a:off x="6241934" y="834010"/>
            <a:ext cx="3339253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dirty="0"/>
              <a:t>Output</a:t>
            </a:r>
            <a:r>
              <a:rPr sz="3200" spc="-40" dirty="0"/>
              <a:t> </a:t>
            </a:r>
            <a:r>
              <a:rPr sz="3200" spc="-13" dirty="0"/>
              <a:t>size:</a:t>
            </a:r>
            <a:endParaRPr sz="3200"/>
          </a:p>
          <a:p>
            <a:pPr marL="16933">
              <a:lnSpc>
                <a:spcPts val="3820"/>
              </a:lnSpc>
            </a:pPr>
            <a:r>
              <a:rPr sz="3200" b="1" dirty="0"/>
              <a:t>(N</a:t>
            </a:r>
            <a:r>
              <a:rPr sz="3200" b="1" spc="-40" dirty="0"/>
              <a:t> </a:t>
            </a:r>
            <a:r>
              <a:rPr sz="3200" b="1" dirty="0"/>
              <a:t>-</a:t>
            </a:r>
            <a:r>
              <a:rPr sz="3200" b="1" spc="-33" dirty="0"/>
              <a:t> </a:t>
            </a:r>
            <a:r>
              <a:rPr sz="3200" b="1" dirty="0"/>
              <a:t>F)</a:t>
            </a:r>
            <a:r>
              <a:rPr sz="3200" b="1" spc="-33" dirty="0"/>
              <a:t> </a:t>
            </a:r>
            <a:r>
              <a:rPr sz="3200" b="1" dirty="0"/>
              <a:t>/</a:t>
            </a:r>
            <a:r>
              <a:rPr sz="3200" b="1" spc="-40" dirty="0"/>
              <a:t> </a:t>
            </a:r>
            <a:r>
              <a:rPr sz="3200" b="1" dirty="0"/>
              <a:t>stride</a:t>
            </a:r>
            <a:r>
              <a:rPr sz="3200" b="1" spc="-33" dirty="0"/>
              <a:t> </a:t>
            </a:r>
            <a:r>
              <a:rPr sz="3200" b="1" dirty="0"/>
              <a:t>+</a:t>
            </a:r>
            <a:r>
              <a:rPr sz="3200" b="1" spc="-33" dirty="0"/>
              <a:t> </a:t>
            </a:r>
            <a:r>
              <a:rPr sz="3200" b="1" spc="-67" dirty="0"/>
              <a:t>1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6241932" y="2281811"/>
            <a:ext cx="5950067" cy="245366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dirty="0"/>
              <a:t>e.g.</a:t>
            </a:r>
            <a:r>
              <a:rPr sz="3200" spc="-20" dirty="0"/>
              <a:t> </a:t>
            </a:r>
            <a:r>
              <a:rPr sz="3200" dirty="0"/>
              <a:t>N</a:t>
            </a:r>
            <a:r>
              <a:rPr sz="3200" spc="-13" dirty="0"/>
              <a:t> </a:t>
            </a:r>
            <a:r>
              <a:rPr sz="3200" dirty="0"/>
              <a:t>=</a:t>
            </a:r>
            <a:r>
              <a:rPr sz="3200" spc="-13" dirty="0"/>
              <a:t> </a:t>
            </a:r>
            <a:r>
              <a:rPr sz="3200" dirty="0"/>
              <a:t>7,</a:t>
            </a:r>
            <a:r>
              <a:rPr sz="3200" spc="-13" dirty="0"/>
              <a:t> </a:t>
            </a:r>
            <a:r>
              <a:rPr sz="3200" dirty="0"/>
              <a:t>F</a:t>
            </a:r>
            <a:r>
              <a:rPr sz="3200" spc="-20" dirty="0"/>
              <a:t> </a:t>
            </a:r>
            <a:r>
              <a:rPr sz="3200" dirty="0"/>
              <a:t>=</a:t>
            </a:r>
            <a:r>
              <a:rPr sz="3200" spc="-13" dirty="0"/>
              <a:t> </a:t>
            </a:r>
            <a:r>
              <a:rPr sz="3200" spc="-33" dirty="0"/>
              <a:t>3:</a:t>
            </a:r>
            <a:endParaRPr sz="3200" dirty="0"/>
          </a:p>
          <a:p>
            <a:pPr marL="16933">
              <a:lnSpc>
                <a:spcPts val="3800"/>
              </a:lnSpc>
            </a:pPr>
            <a:r>
              <a:rPr sz="3200" dirty="0"/>
              <a:t>stride</a:t>
            </a:r>
            <a:r>
              <a:rPr sz="3200" spc="-40" dirty="0"/>
              <a:t> </a:t>
            </a:r>
            <a:r>
              <a:rPr sz="3200" dirty="0"/>
              <a:t>1</a:t>
            </a:r>
            <a:r>
              <a:rPr sz="3200" spc="-40" dirty="0"/>
              <a:t> </a:t>
            </a:r>
            <a:r>
              <a:rPr sz="3200" dirty="0"/>
              <a:t>=&gt;</a:t>
            </a:r>
            <a:r>
              <a:rPr sz="3200" spc="-33" dirty="0"/>
              <a:t> </a:t>
            </a:r>
            <a:r>
              <a:rPr sz="3200" dirty="0"/>
              <a:t>(7</a:t>
            </a:r>
            <a:r>
              <a:rPr sz="3200" spc="-40" dirty="0"/>
              <a:t> </a:t>
            </a:r>
            <a:r>
              <a:rPr sz="3200" dirty="0"/>
              <a:t>-</a:t>
            </a:r>
            <a:r>
              <a:rPr sz="3200" spc="-33" dirty="0"/>
              <a:t> </a:t>
            </a:r>
            <a:r>
              <a:rPr sz="3200" dirty="0"/>
              <a:t>3)/1</a:t>
            </a:r>
            <a:r>
              <a:rPr sz="3200" spc="-40" dirty="0"/>
              <a:t> </a:t>
            </a:r>
            <a:r>
              <a:rPr sz="3200" dirty="0"/>
              <a:t>+</a:t>
            </a:r>
            <a:r>
              <a:rPr sz="3200" spc="-40" dirty="0"/>
              <a:t> </a:t>
            </a:r>
            <a:r>
              <a:rPr sz="3200" dirty="0"/>
              <a:t>1</a:t>
            </a:r>
            <a:r>
              <a:rPr sz="3200" spc="-33" dirty="0"/>
              <a:t> </a:t>
            </a:r>
            <a:r>
              <a:rPr sz="3200" dirty="0"/>
              <a:t>=</a:t>
            </a:r>
            <a:r>
              <a:rPr sz="3200" spc="-40" dirty="0"/>
              <a:t> </a:t>
            </a:r>
            <a:r>
              <a:rPr sz="3200" spc="-67" dirty="0"/>
              <a:t>5</a:t>
            </a:r>
            <a:endParaRPr sz="3200" dirty="0"/>
          </a:p>
          <a:p>
            <a:pPr marL="16933">
              <a:lnSpc>
                <a:spcPts val="3800"/>
              </a:lnSpc>
            </a:pPr>
            <a:r>
              <a:rPr sz="3200" dirty="0"/>
              <a:t>stride</a:t>
            </a:r>
            <a:r>
              <a:rPr sz="3200" spc="-40" dirty="0"/>
              <a:t> </a:t>
            </a:r>
            <a:r>
              <a:rPr sz="3200" dirty="0"/>
              <a:t>2</a:t>
            </a:r>
            <a:r>
              <a:rPr sz="3200" spc="-40" dirty="0"/>
              <a:t> </a:t>
            </a:r>
            <a:r>
              <a:rPr sz="3200" dirty="0"/>
              <a:t>=&gt;</a:t>
            </a:r>
            <a:r>
              <a:rPr sz="3200" spc="-33" dirty="0"/>
              <a:t> </a:t>
            </a:r>
            <a:r>
              <a:rPr sz="3200" dirty="0"/>
              <a:t>(7</a:t>
            </a:r>
            <a:r>
              <a:rPr sz="3200" spc="-40" dirty="0"/>
              <a:t> </a:t>
            </a:r>
            <a:r>
              <a:rPr sz="3200" dirty="0"/>
              <a:t>-</a:t>
            </a:r>
            <a:r>
              <a:rPr sz="3200" spc="-33" dirty="0"/>
              <a:t> </a:t>
            </a:r>
            <a:r>
              <a:rPr sz="3200" dirty="0"/>
              <a:t>3)/2</a:t>
            </a:r>
            <a:r>
              <a:rPr sz="3200" spc="-40" dirty="0"/>
              <a:t> </a:t>
            </a:r>
            <a:r>
              <a:rPr sz="3200" dirty="0"/>
              <a:t>+</a:t>
            </a:r>
            <a:r>
              <a:rPr sz="3200" spc="-40" dirty="0"/>
              <a:t> </a:t>
            </a:r>
            <a:r>
              <a:rPr sz="3200" dirty="0"/>
              <a:t>1</a:t>
            </a:r>
            <a:r>
              <a:rPr sz="3200" spc="-33" dirty="0"/>
              <a:t> </a:t>
            </a:r>
            <a:r>
              <a:rPr sz="3200" dirty="0"/>
              <a:t>=</a:t>
            </a:r>
            <a:r>
              <a:rPr sz="3200" spc="-40" dirty="0"/>
              <a:t> </a:t>
            </a:r>
            <a:r>
              <a:rPr sz="3200" spc="-67" dirty="0"/>
              <a:t>3</a:t>
            </a:r>
            <a:endParaRPr sz="3200" dirty="0"/>
          </a:p>
          <a:p>
            <a:pPr marL="16933">
              <a:lnSpc>
                <a:spcPts val="3820"/>
              </a:lnSpc>
            </a:pPr>
            <a:r>
              <a:rPr sz="3200" dirty="0"/>
              <a:t>stride</a:t>
            </a:r>
            <a:r>
              <a:rPr sz="3200" spc="-47" dirty="0"/>
              <a:t> </a:t>
            </a:r>
            <a:r>
              <a:rPr sz="3200" dirty="0"/>
              <a:t>3</a:t>
            </a:r>
            <a:r>
              <a:rPr sz="3200" spc="-40" dirty="0"/>
              <a:t> </a:t>
            </a:r>
            <a:r>
              <a:rPr sz="3200" dirty="0"/>
              <a:t>=&gt;</a:t>
            </a:r>
            <a:r>
              <a:rPr sz="3200" spc="-47" dirty="0"/>
              <a:t> </a:t>
            </a:r>
            <a:r>
              <a:rPr sz="3200" dirty="0"/>
              <a:t>(7</a:t>
            </a:r>
            <a:r>
              <a:rPr sz="3200" spc="-40" dirty="0"/>
              <a:t> </a:t>
            </a:r>
            <a:r>
              <a:rPr sz="3200" dirty="0"/>
              <a:t>-</a:t>
            </a:r>
            <a:r>
              <a:rPr sz="3200" spc="-40" dirty="0"/>
              <a:t> </a:t>
            </a:r>
            <a:r>
              <a:rPr sz="3200" dirty="0"/>
              <a:t>3)/3</a:t>
            </a:r>
            <a:r>
              <a:rPr sz="3200" spc="-47" dirty="0"/>
              <a:t> </a:t>
            </a:r>
            <a:r>
              <a:rPr sz="3200" dirty="0"/>
              <a:t>+</a:t>
            </a:r>
            <a:r>
              <a:rPr sz="3200" spc="-40" dirty="0"/>
              <a:t> </a:t>
            </a:r>
            <a:r>
              <a:rPr sz="3200" dirty="0"/>
              <a:t>1</a:t>
            </a:r>
            <a:r>
              <a:rPr sz="3200" spc="-40" dirty="0"/>
              <a:t> </a:t>
            </a:r>
            <a:r>
              <a:rPr sz="3200" dirty="0"/>
              <a:t>=</a:t>
            </a:r>
            <a:r>
              <a:rPr sz="3200" spc="-47" dirty="0"/>
              <a:t> </a:t>
            </a:r>
            <a:r>
              <a:rPr sz="3200" dirty="0"/>
              <a:t>2.33</a:t>
            </a:r>
            <a:r>
              <a:rPr lang="en-US" sz="3200" dirty="0"/>
              <a:t> </a:t>
            </a:r>
            <a:r>
              <a:rPr lang="en-US" sz="3200" spc="-33" dirty="0">
                <a:sym typeface="Wingdings" panose="05000000000000000000" pitchFamily="2" charset="2"/>
              </a:rPr>
              <a:t></a:t>
            </a:r>
            <a:r>
              <a:rPr lang="en-US" sz="3200" spc="-40" dirty="0"/>
              <a:t>			</a:t>
            </a:r>
            <a:endParaRPr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B99DC-420A-3925-6A15-97F54A2576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66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67" y="264247"/>
            <a:ext cx="3064933" cy="399254"/>
          </a:xfrm>
          <a:prstGeom prst="rect">
            <a:avLst/>
          </a:prstGeom>
        </p:spPr>
        <p:txBody>
          <a:bodyPr spcFirstLastPara="1" vert="horz" wrap="square" lIns="0" tIns="16933" rIns="0" bIns="0" rtlCol="0" anchor="b" anchorCtr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400" b="1" dirty="0">
                <a:latin typeface="Arial"/>
                <a:cs typeface="Arial"/>
              </a:rPr>
              <a:t>Remember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back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33" dirty="0">
                <a:latin typeface="Arial"/>
                <a:cs typeface="Arial"/>
              </a:rPr>
              <a:t>to…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67" y="632175"/>
            <a:ext cx="1075012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/>
              <a:t>E.g.</a:t>
            </a:r>
            <a:r>
              <a:rPr sz="2400" spc="-40" dirty="0"/>
              <a:t> </a:t>
            </a:r>
            <a:r>
              <a:rPr sz="2400" dirty="0"/>
              <a:t>32x32</a:t>
            </a:r>
            <a:r>
              <a:rPr sz="2400" spc="-20" dirty="0"/>
              <a:t> </a:t>
            </a:r>
            <a:r>
              <a:rPr sz="2400" dirty="0"/>
              <a:t>input</a:t>
            </a:r>
            <a:r>
              <a:rPr sz="2400" spc="-27" dirty="0"/>
              <a:t> </a:t>
            </a:r>
            <a:r>
              <a:rPr sz="2400" dirty="0"/>
              <a:t>convolved</a:t>
            </a:r>
            <a:r>
              <a:rPr sz="2400" spc="-20" dirty="0"/>
              <a:t> </a:t>
            </a:r>
            <a:r>
              <a:rPr sz="2400" dirty="0"/>
              <a:t>repeatedly</a:t>
            </a:r>
            <a:r>
              <a:rPr sz="2400" spc="-20" dirty="0"/>
              <a:t> </a:t>
            </a:r>
            <a:r>
              <a:rPr sz="2400" dirty="0"/>
              <a:t>with</a:t>
            </a:r>
            <a:r>
              <a:rPr sz="2400" spc="-27" dirty="0"/>
              <a:t> </a:t>
            </a:r>
            <a:r>
              <a:rPr sz="2400" dirty="0"/>
              <a:t>5x5</a:t>
            </a:r>
            <a:r>
              <a:rPr sz="2400" spc="-20" dirty="0"/>
              <a:t> </a:t>
            </a:r>
            <a:r>
              <a:rPr sz="2400" dirty="0"/>
              <a:t>filters</a:t>
            </a:r>
            <a:r>
              <a:rPr sz="2400" spc="-27" dirty="0"/>
              <a:t> </a:t>
            </a:r>
            <a:r>
              <a:rPr sz="2400" dirty="0"/>
              <a:t>shrinks</a:t>
            </a:r>
            <a:r>
              <a:rPr sz="2400" spc="-20" dirty="0"/>
              <a:t> </a:t>
            </a:r>
            <a:r>
              <a:rPr sz="2400" dirty="0"/>
              <a:t>volumes</a:t>
            </a:r>
            <a:r>
              <a:rPr sz="2400" spc="-20" dirty="0"/>
              <a:t> </a:t>
            </a:r>
            <a:r>
              <a:rPr sz="2400" spc="-13" dirty="0"/>
              <a:t>spatially! </a:t>
            </a:r>
            <a:r>
              <a:rPr sz="2400" dirty="0"/>
              <a:t>(32</a:t>
            </a:r>
            <a:r>
              <a:rPr sz="2400" spc="-40" dirty="0"/>
              <a:t> </a:t>
            </a:r>
            <a:r>
              <a:rPr sz="2400" spc="-13" dirty="0"/>
              <a:t>-</a:t>
            </a:r>
            <a:r>
              <a:rPr sz="2400" dirty="0"/>
              <a:t>&gt;</a:t>
            </a:r>
            <a:r>
              <a:rPr sz="2400" spc="-20" dirty="0"/>
              <a:t> </a:t>
            </a:r>
            <a:r>
              <a:rPr sz="2400" dirty="0"/>
              <a:t>28</a:t>
            </a:r>
            <a:r>
              <a:rPr sz="2400" spc="-20" dirty="0"/>
              <a:t> </a:t>
            </a:r>
            <a:r>
              <a:rPr sz="2400" spc="-13" dirty="0"/>
              <a:t>-</a:t>
            </a:r>
            <a:r>
              <a:rPr sz="2400" dirty="0"/>
              <a:t>&gt;</a:t>
            </a:r>
            <a:r>
              <a:rPr sz="2400" spc="-20" dirty="0"/>
              <a:t> </a:t>
            </a:r>
            <a:r>
              <a:rPr sz="2400" dirty="0"/>
              <a:t>24</a:t>
            </a:r>
            <a:r>
              <a:rPr sz="2400" spc="-27" dirty="0"/>
              <a:t> </a:t>
            </a:r>
            <a:r>
              <a:rPr sz="2400" dirty="0"/>
              <a:t>...).</a:t>
            </a:r>
            <a:r>
              <a:rPr sz="2400" spc="-20" dirty="0"/>
              <a:t> </a:t>
            </a:r>
            <a:r>
              <a:rPr sz="2400" dirty="0"/>
              <a:t>Shrinking</a:t>
            </a:r>
            <a:r>
              <a:rPr sz="2400" spc="-20" dirty="0"/>
              <a:t> </a:t>
            </a:r>
            <a:r>
              <a:rPr sz="2400" dirty="0"/>
              <a:t>too</a:t>
            </a:r>
            <a:r>
              <a:rPr sz="2400" spc="-20" dirty="0"/>
              <a:t> </a:t>
            </a:r>
            <a:r>
              <a:rPr sz="2400" dirty="0"/>
              <a:t>fast</a:t>
            </a:r>
            <a:r>
              <a:rPr sz="2400" spc="-20" dirty="0"/>
              <a:t> </a:t>
            </a:r>
            <a:r>
              <a:rPr sz="2400" dirty="0"/>
              <a:t>is</a:t>
            </a:r>
            <a:r>
              <a:rPr sz="2400" spc="-27" dirty="0"/>
              <a:t> </a:t>
            </a:r>
            <a:r>
              <a:rPr sz="2400" dirty="0"/>
              <a:t>not</a:t>
            </a:r>
            <a:r>
              <a:rPr sz="2400" spc="-20" dirty="0"/>
              <a:t> </a:t>
            </a:r>
            <a:r>
              <a:rPr sz="2400" dirty="0"/>
              <a:t>good,</a:t>
            </a:r>
            <a:r>
              <a:rPr sz="2400" spc="-20" dirty="0"/>
              <a:t> </a:t>
            </a:r>
            <a:r>
              <a:rPr sz="2400" dirty="0"/>
              <a:t>doesn’t</a:t>
            </a:r>
            <a:r>
              <a:rPr sz="2400" spc="-20" dirty="0"/>
              <a:t> </a:t>
            </a:r>
            <a:r>
              <a:rPr sz="2400" dirty="0"/>
              <a:t>work</a:t>
            </a:r>
            <a:r>
              <a:rPr sz="2400" spc="-20" dirty="0"/>
              <a:t> </a:t>
            </a:r>
            <a:r>
              <a:rPr sz="2400" spc="-13" dirty="0"/>
              <a:t>well.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70999" y="2098165"/>
            <a:ext cx="1301325" cy="3703320"/>
            <a:chOff x="203249" y="1573624"/>
            <a:chExt cx="975994" cy="2777490"/>
          </a:xfrm>
        </p:grpSpPr>
        <p:sp>
          <p:nvSpPr>
            <p:cNvPr id="5" name="object 5"/>
            <p:cNvSpPr/>
            <p:nvPr/>
          </p:nvSpPr>
          <p:spPr>
            <a:xfrm>
              <a:off x="212774" y="23263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59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425946" y="15831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212774" y="15831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4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212774" y="15831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4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4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4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97901" y="52627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683634" y="24984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32</a:t>
            </a:r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303750" y="578488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3</a:t>
            </a:r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2023434" y="3788406"/>
            <a:ext cx="1304713" cy="55033"/>
            <a:chOff x="1517575" y="2841304"/>
            <a:chExt cx="978535" cy="41275"/>
          </a:xfrm>
        </p:grpSpPr>
        <p:sp>
          <p:nvSpPr>
            <p:cNvPr id="13" name="object 13"/>
            <p:cNvSpPr/>
            <p:nvPr/>
          </p:nvSpPr>
          <p:spPr>
            <a:xfrm>
              <a:off x="1517575" y="286179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480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80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73234" y="3919909"/>
            <a:ext cx="99822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  <a:p>
            <a:pPr marL="16933" marR="157476" algn="just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</a:rPr>
              <a:t>e.g.</a:t>
            </a:r>
            <a:r>
              <a:rPr sz="2400" spc="-27" dirty="0">
                <a:solidFill>
                  <a:srgbClr val="0000FF"/>
                </a:solidFill>
              </a:rPr>
              <a:t> </a:t>
            </a:r>
            <a:r>
              <a:rPr sz="2400" spc="-67" dirty="0">
                <a:solidFill>
                  <a:srgbClr val="0000FF"/>
                </a:solidFill>
              </a:rPr>
              <a:t>6 </a:t>
            </a:r>
            <a:r>
              <a:rPr sz="2400" spc="-13" dirty="0">
                <a:solidFill>
                  <a:srgbClr val="0000FF"/>
                </a:solidFill>
              </a:rPr>
              <a:t>5x5x3 filters</a:t>
            </a:r>
            <a:endParaRPr sz="2400"/>
          </a:p>
        </p:txBody>
      </p:sp>
      <p:grpSp>
        <p:nvGrpSpPr>
          <p:cNvPr id="17" name="object 17"/>
          <p:cNvGrpSpPr/>
          <p:nvPr/>
        </p:nvGrpSpPr>
        <p:grpSpPr>
          <a:xfrm>
            <a:off x="3623799" y="2098165"/>
            <a:ext cx="1301325" cy="3703320"/>
            <a:chOff x="2717849" y="1573624"/>
            <a:chExt cx="975994" cy="2777490"/>
          </a:xfrm>
        </p:grpSpPr>
        <p:sp>
          <p:nvSpPr>
            <p:cNvPr id="18" name="object 18"/>
            <p:cNvSpPr/>
            <p:nvPr/>
          </p:nvSpPr>
          <p:spPr>
            <a:xfrm>
              <a:off x="2727374" y="23263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0546" y="15831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27374" y="15831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27374" y="15831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50701" y="52627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036434" y="24984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28</a:t>
            </a:r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3656551" y="5784884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67" dirty="0"/>
              <a:t>6</a:t>
            </a:r>
            <a:endParaRPr sz="2400"/>
          </a:p>
        </p:txBody>
      </p:sp>
      <p:grpSp>
        <p:nvGrpSpPr>
          <p:cNvPr id="25" name="object 25"/>
          <p:cNvGrpSpPr/>
          <p:nvPr/>
        </p:nvGrpSpPr>
        <p:grpSpPr>
          <a:xfrm>
            <a:off x="5681033" y="3788406"/>
            <a:ext cx="1304713" cy="55033"/>
            <a:chOff x="4260774" y="2841304"/>
            <a:chExt cx="978535" cy="41275"/>
          </a:xfrm>
        </p:grpSpPr>
        <p:sp>
          <p:nvSpPr>
            <p:cNvPr id="26" name="object 26"/>
            <p:cNvSpPr/>
            <p:nvPr/>
          </p:nvSpPr>
          <p:spPr>
            <a:xfrm>
              <a:off x="4260774" y="286179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10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12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912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30834" y="3919909"/>
            <a:ext cx="99822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  <a:p>
            <a:pPr marL="16933" marR="39792">
              <a:lnSpc>
                <a:spcPct val="100699"/>
              </a:lnSpc>
            </a:pPr>
            <a:r>
              <a:rPr sz="2400" dirty="0">
                <a:solidFill>
                  <a:srgbClr val="37761C"/>
                </a:solidFill>
              </a:rPr>
              <a:t>e.g.</a:t>
            </a:r>
            <a:r>
              <a:rPr sz="2400" spc="-27" dirty="0">
                <a:solidFill>
                  <a:srgbClr val="37761C"/>
                </a:solidFill>
              </a:rPr>
              <a:t> </a:t>
            </a:r>
            <a:r>
              <a:rPr sz="2400" spc="-33" dirty="0">
                <a:solidFill>
                  <a:srgbClr val="37761C"/>
                </a:solidFill>
              </a:rPr>
              <a:t>10 </a:t>
            </a:r>
            <a:r>
              <a:rPr sz="2400" spc="-13" dirty="0">
                <a:solidFill>
                  <a:srgbClr val="37761C"/>
                </a:solidFill>
              </a:rPr>
              <a:t>5x5x</a:t>
            </a:r>
            <a:r>
              <a:rPr sz="2400" b="1" spc="-13" dirty="0">
                <a:solidFill>
                  <a:srgbClr val="37761C"/>
                </a:solidFill>
              </a:rPr>
              <a:t>6 </a:t>
            </a:r>
            <a:r>
              <a:rPr sz="2400" spc="-13" dirty="0">
                <a:solidFill>
                  <a:srgbClr val="37761C"/>
                </a:solidFill>
              </a:rPr>
              <a:t>filters</a:t>
            </a:r>
            <a:endParaRPr sz="2400"/>
          </a:p>
        </p:txBody>
      </p:sp>
      <p:grpSp>
        <p:nvGrpSpPr>
          <p:cNvPr id="30" name="object 30"/>
          <p:cNvGrpSpPr/>
          <p:nvPr/>
        </p:nvGrpSpPr>
        <p:grpSpPr>
          <a:xfrm>
            <a:off x="7281399" y="2098165"/>
            <a:ext cx="1301325" cy="3703320"/>
            <a:chOff x="5461049" y="1573624"/>
            <a:chExt cx="975994" cy="2777490"/>
          </a:xfrm>
        </p:grpSpPr>
        <p:sp>
          <p:nvSpPr>
            <p:cNvPr id="31" name="object 31"/>
            <p:cNvSpPr/>
            <p:nvPr/>
          </p:nvSpPr>
          <p:spPr>
            <a:xfrm>
              <a:off x="5470574" y="2326377"/>
              <a:ext cx="213360" cy="2014855"/>
            </a:xfrm>
            <a:custGeom>
              <a:avLst/>
              <a:gdLst/>
              <a:ahLst/>
              <a:cxnLst/>
              <a:rect l="l" t="t" r="r" b="b"/>
              <a:pathLst>
                <a:path w="213360" h="2014854">
                  <a:moveTo>
                    <a:pt x="213171" y="2014671"/>
                  </a:moveTo>
                  <a:lnTo>
                    <a:pt x="0" y="2014671"/>
                  </a:lnTo>
                  <a:lnTo>
                    <a:pt x="0" y="0"/>
                  </a:lnTo>
                  <a:lnTo>
                    <a:pt x="213171" y="0"/>
                  </a:lnTo>
                  <a:lnTo>
                    <a:pt x="213171" y="2014671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3746" y="1583149"/>
              <a:ext cx="743585" cy="2758440"/>
            </a:xfrm>
            <a:custGeom>
              <a:avLst/>
              <a:gdLst/>
              <a:ahLst/>
              <a:cxnLst/>
              <a:rect l="l" t="t" r="r" b="b"/>
              <a:pathLst>
                <a:path w="743585" h="2758440">
                  <a:moveTo>
                    <a:pt x="0" y="2757899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743227" y="2014671"/>
                  </a:lnTo>
                  <a:lnTo>
                    <a:pt x="0" y="2757899"/>
                  </a:lnTo>
                  <a:close/>
                </a:path>
              </a:pathLst>
            </a:custGeom>
            <a:solidFill>
              <a:srgbClr val="ADBBA8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3" name="object 33"/>
            <p:cNvSpPr/>
            <p:nvPr/>
          </p:nvSpPr>
          <p:spPr>
            <a:xfrm>
              <a:off x="5470574" y="1583149"/>
              <a:ext cx="956944" cy="743585"/>
            </a:xfrm>
            <a:custGeom>
              <a:avLst/>
              <a:gdLst/>
              <a:ahLst/>
              <a:cxnLst/>
              <a:rect l="l" t="t" r="r" b="b"/>
              <a:pathLst>
                <a:path w="956945" h="743585">
                  <a:moveTo>
                    <a:pt x="213171" y="743227"/>
                  </a:moveTo>
                  <a:lnTo>
                    <a:pt x="0" y="743227"/>
                  </a:lnTo>
                  <a:lnTo>
                    <a:pt x="743227" y="0"/>
                  </a:lnTo>
                  <a:lnTo>
                    <a:pt x="956399" y="0"/>
                  </a:lnTo>
                  <a:lnTo>
                    <a:pt x="213171" y="743227"/>
                  </a:lnTo>
                  <a:close/>
                </a:path>
              </a:pathLst>
            </a:custGeom>
            <a:solidFill>
              <a:srgbClr val="E0EEDB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4" name="object 34"/>
            <p:cNvSpPr/>
            <p:nvPr/>
          </p:nvSpPr>
          <p:spPr>
            <a:xfrm>
              <a:off x="5470574" y="1583149"/>
              <a:ext cx="956944" cy="2758440"/>
            </a:xfrm>
            <a:custGeom>
              <a:avLst/>
              <a:gdLst/>
              <a:ahLst/>
              <a:cxnLst/>
              <a:rect l="l" t="t" r="r" b="b"/>
              <a:pathLst>
                <a:path w="956945" h="2758440">
                  <a:moveTo>
                    <a:pt x="0" y="743227"/>
                  </a:moveTo>
                  <a:lnTo>
                    <a:pt x="743227" y="0"/>
                  </a:lnTo>
                  <a:lnTo>
                    <a:pt x="956399" y="0"/>
                  </a:lnTo>
                  <a:lnTo>
                    <a:pt x="956399" y="2014671"/>
                  </a:lnTo>
                  <a:lnTo>
                    <a:pt x="213171" y="2757899"/>
                  </a:lnTo>
                  <a:lnTo>
                    <a:pt x="0" y="2757899"/>
                  </a:lnTo>
                  <a:lnTo>
                    <a:pt x="0" y="743227"/>
                  </a:lnTo>
                  <a:close/>
                </a:path>
                <a:path w="956945" h="2758440">
                  <a:moveTo>
                    <a:pt x="0" y="743227"/>
                  </a:moveTo>
                  <a:lnTo>
                    <a:pt x="213171" y="743227"/>
                  </a:lnTo>
                  <a:lnTo>
                    <a:pt x="956399" y="0"/>
                  </a:lnTo>
                </a:path>
                <a:path w="956945" h="2758440">
                  <a:moveTo>
                    <a:pt x="213171" y="743227"/>
                  </a:moveTo>
                  <a:lnTo>
                    <a:pt x="213171" y="27578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9135433" y="3788406"/>
            <a:ext cx="1304713" cy="55033"/>
            <a:chOff x="6851574" y="2841304"/>
            <a:chExt cx="978535" cy="41275"/>
          </a:xfrm>
        </p:grpSpPr>
        <p:sp>
          <p:nvSpPr>
            <p:cNvPr id="36" name="object 36"/>
            <p:cNvSpPr/>
            <p:nvPr/>
          </p:nvSpPr>
          <p:spPr>
            <a:xfrm>
              <a:off x="6851574" y="2861799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09">
                  <a:moveTo>
                    <a:pt x="0" y="0"/>
                  </a:moveTo>
                  <a:lnTo>
                    <a:pt x="930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7" name="object 37"/>
            <p:cNvSpPr/>
            <p:nvPr/>
          </p:nvSpPr>
          <p:spPr>
            <a:xfrm>
              <a:off x="77820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82024" y="2846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285234" y="3919908"/>
            <a:ext cx="99822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13" dirty="0"/>
              <a:t>CONV, </a:t>
            </a:r>
            <a:r>
              <a:rPr sz="2400" spc="-27" dirty="0"/>
              <a:t>ReLU</a:t>
            </a:r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10907368" y="3570445"/>
            <a:ext cx="55287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33" dirty="0"/>
              <a:t>….</a:t>
            </a:r>
            <a:endParaRPr sz="3200"/>
          </a:p>
        </p:txBody>
      </p:sp>
      <p:sp>
        <p:nvSpPr>
          <p:cNvPr id="41" name="object 41"/>
          <p:cNvSpPr txBox="1"/>
          <p:nvPr/>
        </p:nvSpPr>
        <p:spPr>
          <a:xfrm>
            <a:off x="7212551" y="578488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10</a:t>
            </a:r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8208301" y="52627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24</a:t>
            </a:r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8694034" y="249847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/>
              <a:t>24</a:t>
            </a:r>
            <a:endParaRPr sz="240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562AB7-ABB8-C297-561C-484815A0C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80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6850" y="1256550"/>
          <a:ext cx="3573773" cy="4701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6200" y="1448319"/>
            <a:ext cx="7051040" cy="12483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/>
              <a:t>e.g.</a:t>
            </a:r>
            <a:r>
              <a:rPr sz="2667" spc="-60" dirty="0"/>
              <a:t> </a:t>
            </a:r>
            <a:r>
              <a:rPr sz="2667" dirty="0"/>
              <a:t>input</a:t>
            </a:r>
            <a:r>
              <a:rPr sz="2667" spc="-60" dirty="0"/>
              <a:t> </a:t>
            </a:r>
            <a:r>
              <a:rPr sz="2667" spc="-33" dirty="0"/>
              <a:t>7x7</a:t>
            </a:r>
            <a:endParaRPr sz="2667"/>
          </a:p>
          <a:p>
            <a:pPr marL="16933"/>
            <a:r>
              <a:rPr sz="2667" b="1" dirty="0"/>
              <a:t>3x3</a:t>
            </a:r>
            <a:r>
              <a:rPr sz="2667" b="1" spc="-73" dirty="0"/>
              <a:t> </a:t>
            </a:r>
            <a:r>
              <a:rPr sz="2667" dirty="0"/>
              <a:t>filter,</a:t>
            </a:r>
            <a:r>
              <a:rPr sz="2667" spc="-73" dirty="0"/>
              <a:t> </a:t>
            </a:r>
            <a:r>
              <a:rPr sz="2667" dirty="0"/>
              <a:t>applied</a:t>
            </a:r>
            <a:r>
              <a:rPr sz="2667" spc="-73" dirty="0"/>
              <a:t> </a:t>
            </a:r>
            <a:r>
              <a:rPr sz="2667" dirty="0"/>
              <a:t>with</a:t>
            </a:r>
            <a:r>
              <a:rPr sz="2667" spc="-53" dirty="0"/>
              <a:t> </a:t>
            </a:r>
            <a:r>
              <a:rPr sz="2667" b="1" dirty="0"/>
              <a:t>stride</a:t>
            </a:r>
            <a:r>
              <a:rPr sz="2667" b="1" spc="-67" dirty="0"/>
              <a:t> 1</a:t>
            </a:r>
            <a:endParaRPr sz="2667"/>
          </a:p>
          <a:p>
            <a:pPr marL="16933"/>
            <a:r>
              <a:rPr sz="2667" b="1" dirty="0"/>
              <a:t>pad</a:t>
            </a:r>
            <a:r>
              <a:rPr sz="2667" b="1" spc="-33" dirty="0"/>
              <a:t> </a:t>
            </a:r>
            <a:r>
              <a:rPr sz="2667" b="1" dirty="0"/>
              <a:t>with</a:t>
            </a:r>
            <a:r>
              <a:rPr sz="2667" b="1" spc="-27" dirty="0"/>
              <a:t> </a:t>
            </a:r>
            <a:r>
              <a:rPr sz="2667" b="1" dirty="0"/>
              <a:t>1</a:t>
            </a:r>
            <a:r>
              <a:rPr sz="2667" b="1" spc="-27" dirty="0"/>
              <a:t> </a:t>
            </a:r>
            <a:r>
              <a:rPr sz="2667" b="1" dirty="0"/>
              <a:t>pixel </a:t>
            </a:r>
            <a:r>
              <a:rPr sz="2667" dirty="0"/>
              <a:t>border</a:t>
            </a:r>
            <a:r>
              <a:rPr sz="2667" spc="-27" dirty="0"/>
              <a:t> </a:t>
            </a:r>
            <a:r>
              <a:rPr sz="2667" dirty="0"/>
              <a:t>=&gt;</a:t>
            </a:r>
            <a:r>
              <a:rPr sz="2667" spc="-27" dirty="0"/>
              <a:t> </a:t>
            </a:r>
            <a:r>
              <a:rPr sz="2667" dirty="0"/>
              <a:t>what</a:t>
            </a:r>
            <a:r>
              <a:rPr sz="2667" spc="-27" dirty="0"/>
              <a:t> </a:t>
            </a:r>
            <a:r>
              <a:rPr sz="2667" dirty="0"/>
              <a:t>is</a:t>
            </a:r>
            <a:r>
              <a:rPr sz="2667" spc="-27" dirty="0"/>
              <a:t> </a:t>
            </a:r>
            <a:r>
              <a:rPr sz="2667" dirty="0"/>
              <a:t>the</a:t>
            </a:r>
            <a:r>
              <a:rPr sz="2667" spc="-27" dirty="0"/>
              <a:t> </a:t>
            </a:r>
            <a:r>
              <a:rPr sz="2667" spc="-13" dirty="0"/>
              <a:t>output?</a:t>
            </a:r>
            <a:endParaRPr sz="2667"/>
          </a:p>
        </p:txBody>
      </p:sp>
      <p:sp>
        <p:nvSpPr>
          <p:cNvPr id="5" name="object 5"/>
          <p:cNvSpPr txBox="1"/>
          <p:nvPr/>
        </p:nvSpPr>
        <p:spPr>
          <a:xfrm>
            <a:off x="6792799" y="4584310"/>
            <a:ext cx="3226647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spc="-13" dirty="0">
                <a:solidFill>
                  <a:srgbClr val="434343"/>
                </a:solidFill>
              </a:rPr>
              <a:t>(recall:)</a:t>
            </a:r>
            <a:endParaRPr sz="3200"/>
          </a:p>
          <a:p>
            <a:pPr marL="16933">
              <a:lnSpc>
                <a:spcPts val="3820"/>
              </a:lnSpc>
            </a:pPr>
            <a:r>
              <a:rPr sz="3200" dirty="0">
                <a:solidFill>
                  <a:srgbClr val="0000FF"/>
                </a:solidFill>
              </a:rPr>
              <a:t>(N</a:t>
            </a:r>
            <a:r>
              <a:rPr sz="3200" spc="-40" dirty="0">
                <a:solidFill>
                  <a:srgbClr val="0000FF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-</a:t>
            </a:r>
            <a:r>
              <a:rPr sz="3200" spc="-33" dirty="0">
                <a:solidFill>
                  <a:srgbClr val="0000FF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F)</a:t>
            </a:r>
            <a:r>
              <a:rPr sz="3200" spc="-33" dirty="0">
                <a:solidFill>
                  <a:srgbClr val="0000FF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/</a:t>
            </a:r>
            <a:r>
              <a:rPr sz="3200" spc="-33" dirty="0">
                <a:solidFill>
                  <a:srgbClr val="0000FF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stride</a:t>
            </a:r>
            <a:r>
              <a:rPr sz="3200" spc="-33" dirty="0">
                <a:solidFill>
                  <a:srgbClr val="0000FF"/>
                </a:solidFill>
              </a:rPr>
              <a:t> </a:t>
            </a:r>
            <a:r>
              <a:rPr sz="3200" dirty="0">
                <a:solidFill>
                  <a:srgbClr val="0000FF"/>
                </a:solidFill>
              </a:rPr>
              <a:t>+</a:t>
            </a:r>
            <a:r>
              <a:rPr sz="3200" spc="-33" dirty="0">
                <a:solidFill>
                  <a:srgbClr val="0000FF"/>
                </a:solidFill>
              </a:rPr>
              <a:t> </a:t>
            </a:r>
            <a:r>
              <a:rPr sz="3200" spc="-67" dirty="0">
                <a:solidFill>
                  <a:srgbClr val="0000FF"/>
                </a:solidFill>
              </a:rPr>
              <a:t>1</a:t>
            </a:r>
            <a:endParaRPr sz="320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3A05047-2D04-6C18-3F7F-62C280A0D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" y="53932"/>
            <a:ext cx="11833860" cy="1068355"/>
          </a:xfrm>
          <a:prstGeom prst="rect">
            <a:avLst/>
          </a:prstGeom>
        </p:spPr>
        <p:txBody>
          <a:bodyPr spcFirstLastPara="1" vert="horz" wrap="square" lIns="0" tIns="435723" rIns="0" bIns="0" rtlCol="0" anchor="b" anchorCtr="0">
            <a:spAutoFit/>
          </a:bodyPr>
          <a:lstStyle/>
          <a:p>
            <a:pPr marL="16594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In</a:t>
            </a:r>
            <a:r>
              <a:rPr sz="4000" spc="-47" dirty="0"/>
              <a:t> </a:t>
            </a:r>
            <a:r>
              <a:rPr sz="4000" dirty="0"/>
              <a:t>practice:</a:t>
            </a:r>
            <a:r>
              <a:rPr sz="4000" spc="-27" dirty="0"/>
              <a:t> </a:t>
            </a:r>
            <a:r>
              <a:rPr sz="4000" dirty="0"/>
              <a:t>Common</a:t>
            </a:r>
            <a:r>
              <a:rPr sz="4000" spc="-27" dirty="0"/>
              <a:t> </a:t>
            </a:r>
            <a:r>
              <a:rPr sz="4000" dirty="0"/>
              <a:t>to</a:t>
            </a:r>
            <a:r>
              <a:rPr sz="4000" spc="-27" dirty="0"/>
              <a:t> </a:t>
            </a:r>
            <a:r>
              <a:rPr sz="4000" dirty="0"/>
              <a:t>zero</a:t>
            </a:r>
            <a:r>
              <a:rPr sz="4000" spc="-27" dirty="0"/>
              <a:t> </a:t>
            </a:r>
            <a:r>
              <a:rPr sz="4000" dirty="0"/>
              <a:t>pad</a:t>
            </a:r>
            <a:r>
              <a:rPr sz="4000" spc="-27" dirty="0"/>
              <a:t> </a:t>
            </a:r>
            <a:r>
              <a:rPr sz="4000" dirty="0"/>
              <a:t>the</a:t>
            </a:r>
            <a:r>
              <a:rPr sz="4000" spc="-27" dirty="0"/>
              <a:t> </a:t>
            </a:r>
            <a:r>
              <a:rPr sz="4000" spc="-13" dirty="0"/>
              <a:t>border</a:t>
            </a:r>
            <a:endParaRPr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A03B5-3E6E-6CDA-92E0-99C5F488E1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9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" y="63263"/>
            <a:ext cx="11833860" cy="1068355"/>
          </a:xfrm>
          <a:prstGeom prst="rect">
            <a:avLst/>
          </a:prstGeom>
        </p:spPr>
        <p:txBody>
          <a:bodyPr spcFirstLastPara="1" vert="horz" wrap="square" lIns="0" tIns="435723" rIns="0" bIns="0" rtlCol="0" anchor="b" anchorCtr="0">
            <a:spAutoFit/>
          </a:bodyPr>
          <a:lstStyle/>
          <a:p>
            <a:pPr marL="16594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In</a:t>
            </a:r>
            <a:r>
              <a:rPr sz="4000" spc="-47" dirty="0"/>
              <a:t> </a:t>
            </a:r>
            <a:r>
              <a:rPr sz="4000" dirty="0"/>
              <a:t>practice:</a:t>
            </a:r>
            <a:r>
              <a:rPr sz="4000" spc="-27" dirty="0"/>
              <a:t> </a:t>
            </a:r>
            <a:r>
              <a:rPr sz="4000" dirty="0"/>
              <a:t>Common</a:t>
            </a:r>
            <a:r>
              <a:rPr sz="4000" spc="-27" dirty="0"/>
              <a:t> </a:t>
            </a:r>
            <a:r>
              <a:rPr sz="4000" dirty="0"/>
              <a:t>to</a:t>
            </a:r>
            <a:r>
              <a:rPr sz="4000" spc="-27" dirty="0"/>
              <a:t> </a:t>
            </a:r>
            <a:r>
              <a:rPr sz="4000" dirty="0"/>
              <a:t>zero</a:t>
            </a:r>
            <a:r>
              <a:rPr sz="4000" spc="-27" dirty="0"/>
              <a:t> </a:t>
            </a:r>
            <a:r>
              <a:rPr sz="4000" dirty="0"/>
              <a:t>pad</a:t>
            </a:r>
            <a:r>
              <a:rPr sz="4000" spc="-27" dirty="0"/>
              <a:t> </a:t>
            </a:r>
            <a:r>
              <a:rPr sz="4000" dirty="0"/>
              <a:t>the</a:t>
            </a:r>
            <a:r>
              <a:rPr sz="4000" spc="-27" dirty="0"/>
              <a:t> </a:t>
            </a:r>
            <a:r>
              <a:rPr sz="4000" spc="-13" dirty="0"/>
              <a:t>border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496200" y="1448319"/>
            <a:ext cx="7051040" cy="20820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/>
              <a:t>e.g.</a:t>
            </a:r>
            <a:r>
              <a:rPr sz="2667" spc="-60" dirty="0"/>
              <a:t> </a:t>
            </a:r>
            <a:r>
              <a:rPr sz="2667" dirty="0"/>
              <a:t>input</a:t>
            </a:r>
            <a:r>
              <a:rPr sz="2667" spc="-60" dirty="0"/>
              <a:t> </a:t>
            </a:r>
            <a:r>
              <a:rPr sz="2667" spc="-33" dirty="0"/>
              <a:t>7x7</a:t>
            </a:r>
            <a:endParaRPr sz="2667"/>
          </a:p>
          <a:p>
            <a:pPr marL="16933"/>
            <a:r>
              <a:rPr sz="2667" b="1" dirty="0"/>
              <a:t>3x3</a:t>
            </a:r>
            <a:r>
              <a:rPr sz="2667" b="1" spc="-73" dirty="0"/>
              <a:t> </a:t>
            </a:r>
            <a:r>
              <a:rPr sz="2667" dirty="0"/>
              <a:t>filter,</a:t>
            </a:r>
            <a:r>
              <a:rPr sz="2667" spc="-73" dirty="0"/>
              <a:t> </a:t>
            </a:r>
            <a:r>
              <a:rPr sz="2667" dirty="0"/>
              <a:t>applied</a:t>
            </a:r>
            <a:r>
              <a:rPr sz="2667" spc="-73" dirty="0"/>
              <a:t> </a:t>
            </a:r>
            <a:r>
              <a:rPr sz="2667" dirty="0"/>
              <a:t>with</a:t>
            </a:r>
            <a:r>
              <a:rPr sz="2667" spc="-53" dirty="0"/>
              <a:t> </a:t>
            </a:r>
            <a:r>
              <a:rPr sz="2667" b="1" dirty="0"/>
              <a:t>stride</a:t>
            </a:r>
            <a:r>
              <a:rPr sz="2667" b="1" spc="-67" dirty="0"/>
              <a:t> 1</a:t>
            </a:r>
            <a:endParaRPr sz="2667"/>
          </a:p>
          <a:p>
            <a:pPr marL="16933"/>
            <a:r>
              <a:rPr sz="2667" b="1" dirty="0"/>
              <a:t>pad</a:t>
            </a:r>
            <a:r>
              <a:rPr sz="2667" b="1" spc="-33" dirty="0"/>
              <a:t> </a:t>
            </a:r>
            <a:r>
              <a:rPr sz="2667" b="1" dirty="0"/>
              <a:t>with</a:t>
            </a:r>
            <a:r>
              <a:rPr sz="2667" b="1" spc="-27" dirty="0"/>
              <a:t> </a:t>
            </a:r>
            <a:r>
              <a:rPr sz="2667" b="1" dirty="0"/>
              <a:t>1</a:t>
            </a:r>
            <a:r>
              <a:rPr sz="2667" b="1" spc="-27" dirty="0"/>
              <a:t> </a:t>
            </a:r>
            <a:r>
              <a:rPr sz="2667" b="1" dirty="0"/>
              <a:t>pixel </a:t>
            </a:r>
            <a:r>
              <a:rPr sz="2667" dirty="0"/>
              <a:t>border</a:t>
            </a:r>
            <a:r>
              <a:rPr sz="2667" spc="-27" dirty="0"/>
              <a:t> </a:t>
            </a:r>
            <a:r>
              <a:rPr sz="2667" dirty="0"/>
              <a:t>=&gt;</a:t>
            </a:r>
            <a:r>
              <a:rPr sz="2667" spc="-27" dirty="0"/>
              <a:t> </a:t>
            </a:r>
            <a:r>
              <a:rPr sz="2667" dirty="0"/>
              <a:t>what</a:t>
            </a:r>
            <a:r>
              <a:rPr sz="2667" spc="-27" dirty="0"/>
              <a:t> </a:t>
            </a:r>
            <a:r>
              <a:rPr sz="2667" dirty="0"/>
              <a:t>is</a:t>
            </a:r>
            <a:r>
              <a:rPr sz="2667" spc="-27" dirty="0"/>
              <a:t> </a:t>
            </a:r>
            <a:r>
              <a:rPr sz="2667" dirty="0"/>
              <a:t>the</a:t>
            </a:r>
            <a:r>
              <a:rPr sz="2667" spc="-27" dirty="0"/>
              <a:t> </a:t>
            </a:r>
            <a:r>
              <a:rPr sz="2667" spc="-13" dirty="0"/>
              <a:t>output?</a:t>
            </a:r>
            <a:endParaRPr sz="2667"/>
          </a:p>
          <a:p>
            <a:pPr>
              <a:spcBef>
                <a:spcPts val="133"/>
              </a:spcBef>
            </a:pPr>
            <a:endParaRPr sz="2667"/>
          </a:p>
          <a:p>
            <a:pPr marL="16933"/>
            <a:r>
              <a:rPr sz="2667" b="1" dirty="0"/>
              <a:t>7x7</a:t>
            </a:r>
            <a:r>
              <a:rPr sz="2667" b="1" spc="-67" dirty="0"/>
              <a:t> </a:t>
            </a:r>
            <a:r>
              <a:rPr sz="2667" b="1" spc="-13" dirty="0"/>
              <a:t>output!</a:t>
            </a:r>
            <a:endParaRPr sz="2667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6850" y="1256550"/>
          <a:ext cx="3573773" cy="4701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12F26-06B0-CFA9-C035-A34843FDB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065" rIns="0" bIns="0" rtlCol="0" anchor="b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CNN:</a:t>
            </a:r>
            <a:r>
              <a:rPr spc="-70" dirty="0"/>
              <a:t> </a:t>
            </a:r>
            <a:r>
              <a:rPr dirty="0"/>
              <a:t>Local</a:t>
            </a:r>
            <a:r>
              <a:rPr spc="-90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3272" y="4202811"/>
            <a:ext cx="3860165" cy="2078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#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(neurons):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7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#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hidden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units: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marL="354965" indent="-342265">
              <a:spcBef>
                <a:spcPts val="5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parameters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spcBef>
                <a:spcPts val="509"/>
              </a:spcBef>
              <a:buFont typeface="Arial"/>
              <a:buChar char="–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Global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connectivity: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7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21</a:t>
            </a:r>
            <a:endParaRPr sz="2000" dirty="0">
              <a:latin typeface="Calibri"/>
              <a:cs typeface="Calibri"/>
            </a:endParaRPr>
          </a:p>
          <a:p>
            <a:pPr marL="756285" lvl="1" indent="-286385">
              <a:spcBef>
                <a:spcPts val="480"/>
              </a:spcBef>
              <a:buFont typeface="Arial"/>
              <a:buChar char="–"/>
              <a:tabLst>
                <a:tab pos="756285" algn="l"/>
                <a:tab pos="2839720" algn="l"/>
              </a:tabLst>
            </a:pPr>
            <a:r>
              <a:rPr sz="2000" dirty="0">
                <a:latin typeface="Calibri"/>
                <a:cs typeface="Calibri"/>
              </a:rPr>
              <a:t>Local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connectivity:</a:t>
            </a:r>
            <a:r>
              <a:rPr sz="2000" dirty="0">
                <a:latin typeface="Calibri"/>
                <a:cs typeface="Calibri"/>
              </a:rPr>
              <a:t>	3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50" dirty="0">
                <a:latin typeface="Calibri"/>
                <a:cs typeface="Calibri"/>
              </a:rPr>
              <a:t>9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7240" y="3112136"/>
            <a:ext cx="121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Input</a:t>
            </a:r>
            <a:r>
              <a:rPr sz="2000" spc="-25" dirty="0"/>
              <a:t> </a:t>
            </a:r>
            <a:r>
              <a:rPr sz="2000" spc="-10" dirty="0"/>
              <a:t>layer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5232654" y="1528648"/>
            <a:ext cx="1453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/>
              <a:t>Hidden</a:t>
            </a:r>
            <a:r>
              <a:rPr sz="2000" spc="-40" dirty="0"/>
              <a:t> </a:t>
            </a:r>
            <a:r>
              <a:rPr sz="2000" spc="-10" dirty="0"/>
              <a:t>layer</a:t>
            </a:r>
            <a:endParaRPr sz="2000"/>
          </a:p>
        </p:txBody>
      </p:sp>
      <p:grpSp>
        <p:nvGrpSpPr>
          <p:cNvPr id="6" name="object 6"/>
          <p:cNvGrpSpPr/>
          <p:nvPr/>
        </p:nvGrpSpPr>
        <p:grpSpPr>
          <a:xfrm>
            <a:off x="1921764" y="1505712"/>
            <a:ext cx="2943225" cy="1945005"/>
            <a:chOff x="397763" y="1505711"/>
            <a:chExt cx="2943225" cy="1945005"/>
          </a:xfrm>
        </p:grpSpPr>
        <p:sp>
          <p:nvSpPr>
            <p:cNvPr id="7" name="object 7"/>
            <p:cNvSpPr/>
            <p:nvPr/>
          </p:nvSpPr>
          <p:spPr>
            <a:xfrm>
              <a:off x="410717" y="313105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1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1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3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717" y="3131058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1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3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1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058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1" y="0"/>
                  </a:move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7807" y="201570"/>
                  </a:lnTo>
                  <a:lnTo>
                    <a:pt x="29549" y="243614"/>
                  </a:lnTo>
                  <a:lnTo>
                    <a:pt x="62704" y="276770"/>
                  </a:lnTo>
                  <a:lnTo>
                    <a:pt x="104748" y="298515"/>
                  </a:lnTo>
                  <a:lnTo>
                    <a:pt x="153161" y="306324"/>
                  </a:lnTo>
                  <a:lnTo>
                    <a:pt x="201575" y="298515"/>
                  </a:lnTo>
                  <a:lnTo>
                    <a:pt x="243619" y="276770"/>
                  </a:lnTo>
                  <a:lnTo>
                    <a:pt x="276774" y="243614"/>
                  </a:lnTo>
                  <a:lnTo>
                    <a:pt x="298516" y="201570"/>
                  </a:lnTo>
                  <a:lnTo>
                    <a:pt x="306323" y="153162"/>
                  </a:lnTo>
                  <a:lnTo>
                    <a:pt x="298516" y="104753"/>
                  </a:lnTo>
                  <a:lnTo>
                    <a:pt x="276774" y="62709"/>
                  </a:lnTo>
                  <a:lnTo>
                    <a:pt x="243619" y="29553"/>
                  </a:lnTo>
                  <a:lnTo>
                    <a:pt x="201575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5058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1" y="0"/>
                  </a:lnTo>
                  <a:lnTo>
                    <a:pt x="201575" y="7808"/>
                  </a:lnTo>
                  <a:lnTo>
                    <a:pt x="243619" y="29553"/>
                  </a:lnTo>
                  <a:lnTo>
                    <a:pt x="276774" y="62709"/>
                  </a:lnTo>
                  <a:lnTo>
                    <a:pt x="298516" y="104753"/>
                  </a:lnTo>
                  <a:lnTo>
                    <a:pt x="306323" y="153162"/>
                  </a:lnTo>
                  <a:lnTo>
                    <a:pt x="298516" y="201570"/>
                  </a:lnTo>
                  <a:lnTo>
                    <a:pt x="276774" y="243614"/>
                  </a:lnTo>
                  <a:lnTo>
                    <a:pt x="243619" y="276770"/>
                  </a:lnTo>
                  <a:lnTo>
                    <a:pt x="201575" y="298515"/>
                  </a:lnTo>
                  <a:lnTo>
                    <a:pt x="153161" y="306324"/>
                  </a:lnTo>
                  <a:lnTo>
                    <a:pt x="104748" y="298515"/>
                  </a:lnTo>
                  <a:lnTo>
                    <a:pt x="62704" y="276770"/>
                  </a:lnTo>
                  <a:lnTo>
                    <a:pt x="29549" y="243614"/>
                  </a:lnTo>
                  <a:lnTo>
                    <a:pt x="7807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9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9397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738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3738" y="31188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4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2649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8699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8699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2133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3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1330" y="31188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3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2009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31" y="7808"/>
                  </a:lnTo>
                  <a:lnTo>
                    <a:pt x="62396" y="29553"/>
                  </a:lnTo>
                  <a:lnTo>
                    <a:pt x="29405" y="62709"/>
                  </a:lnTo>
                  <a:lnTo>
                    <a:pt x="7769" y="104753"/>
                  </a:lnTo>
                  <a:lnTo>
                    <a:pt x="0" y="153162"/>
                  </a:lnTo>
                  <a:lnTo>
                    <a:pt x="7769" y="201570"/>
                  </a:lnTo>
                  <a:lnTo>
                    <a:pt x="29405" y="243614"/>
                  </a:lnTo>
                  <a:lnTo>
                    <a:pt x="62396" y="276770"/>
                  </a:lnTo>
                  <a:lnTo>
                    <a:pt x="104231" y="298515"/>
                  </a:lnTo>
                  <a:lnTo>
                    <a:pt x="152400" y="306324"/>
                  </a:lnTo>
                  <a:lnTo>
                    <a:pt x="200568" y="298515"/>
                  </a:lnTo>
                  <a:lnTo>
                    <a:pt x="242403" y="276770"/>
                  </a:lnTo>
                  <a:lnTo>
                    <a:pt x="275394" y="243614"/>
                  </a:lnTo>
                  <a:lnTo>
                    <a:pt x="297030" y="201570"/>
                  </a:lnTo>
                  <a:lnTo>
                    <a:pt x="304800" y="153162"/>
                  </a:lnTo>
                  <a:lnTo>
                    <a:pt x="297030" y="104753"/>
                  </a:lnTo>
                  <a:lnTo>
                    <a:pt x="275394" y="62709"/>
                  </a:lnTo>
                  <a:lnTo>
                    <a:pt x="242403" y="29553"/>
                  </a:lnTo>
                  <a:lnTo>
                    <a:pt x="200568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2009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9" y="104753"/>
                  </a:lnTo>
                  <a:lnTo>
                    <a:pt x="29405" y="62709"/>
                  </a:lnTo>
                  <a:lnTo>
                    <a:pt x="62396" y="29553"/>
                  </a:lnTo>
                  <a:lnTo>
                    <a:pt x="104231" y="7808"/>
                  </a:lnTo>
                  <a:lnTo>
                    <a:pt x="152400" y="0"/>
                  </a:lnTo>
                  <a:lnTo>
                    <a:pt x="200568" y="7808"/>
                  </a:lnTo>
                  <a:lnTo>
                    <a:pt x="242403" y="29553"/>
                  </a:lnTo>
                  <a:lnTo>
                    <a:pt x="275394" y="62709"/>
                  </a:lnTo>
                  <a:lnTo>
                    <a:pt x="297030" y="104753"/>
                  </a:lnTo>
                  <a:lnTo>
                    <a:pt x="304800" y="153162"/>
                  </a:lnTo>
                  <a:lnTo>
                    <a:pt x="297030" y="201570"/>
                  </a:lnTo>
                  <a:lnTo>
                    <a:pt x="275394" y="243614"/>
                  </a:lnTo>
                  <a:lnTo>
                    <a:pt x="242403" y="276770"/>
                  </a:lnTo>
                  <a:lnTo>
                    <a:pt x="200568" y="298515"/>
                  </a:lnTo>
                  <a:lnTo>
                    <a:pt x="152400" y="306324"/>
                  </a:lnTo>
                  <a:lnTo>
                    <a:pt x="104231" y="298515"/>
                  </a:lnTo>
                  <a:lnTo>
                    <a:pt x="62396" y="276770"/>
                  </a:lnTo>
                  <a:lnTo>
                    <a:pt x="29405" y="243614"/>
                  </a:lnTo>
                  <a:lnTo>
                    <a:pt x="7769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13738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3738" y="1518665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86990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6990" y="1518665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5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7847" y="1824227"/>
              <a:ext cx="2621280" cy="1311910"/>
            </a:xfrm>
            <a:custGeom>
              <a:avLst/>
              <a:gdLst/>
              <a:ahLst/>
              <a:cxnLst/>
              <a:rect l="l" t="t" r="r" b="b"/>
              <a:pathLst>
                <a:path w="2621280" h="1311910">
                  <a:moveTo>
                    <a:pt x="2620962" y="1291463"/>
                  </a:moveTo>
                  <a:lnTo>
                    <a:pt x="2600147" y="1229461"/>
                  </a:lnTo>
                  <a:lnTo>
                    <a:pt x="2600147" y="1269479"/>
                  </a:lnTo>
                  <a:lnTo>
                    <a:pt x="2574429" y="1244053"/>
                  </a:lnTo>
                  <a:lnTo>
                    <a:pt x="2574429" y="1261859"/>
                  </a:lnTo>
                  <a:lnTo>
                    <a:pt x="2187130" y="1032002"/>
                  </a:lnTo>
                  <a:lnTo>
                    <a:pt x="2187130" y="878865"/>
                  </a:lnTo>
                  <a:lnTo>
                    <a:pt x="2574429" y="1261859"/>
                  </a:lnTo>
                  <a:lnTo>
                    <a:pt x="2574429" y="1244053"/>
                  </a:lnTo>
                  <a:lnTo>
                    <a:pt x="2187130" y="861034"/>
                  </a:lnTo>
                  <a:lnTo>
                    <a:pt x="2187130" y="82042"/>
                  </a:lnTo>
                  <a:lnTo>
                    <a:pt x="2193988" y="84328"/>
                  </a:lnTo>
                  <a:lnTo>
                    <a:pt x="2192845" y="76288"/>
                  </a:lnTo>
                  <a:lnTo>
                    <a:pt x="2193099" y="76200"/>
                  </a:lnTo>
                  <a:lnTo>
                    <a:pt x="2199678" y="76200"/>
                  </a:lnTo>
                  <a:lnTo>
                    <a:pt x="2600147" y="1269479"/>
                  </a:lnTo>
                  <a:lnTo>
                    <a:pt x="2600147" y="1229461"/>
                  </a:lnTo>
                  <a:lnTo>
                    <a:pt x="2212975" y="76200"/>
                  </a:lnTo>
                  <a:lnTo>
                    <a:pt x="2218880" y="76200"/>
                  </a:lnTo>
                  <a:lnTo>
                    <a:pt x="2215159" y="68783"/>
                  </a:lnTo>
                  <a:lnTo>
                    <a:pt x="2241105" y="60071"/>
                  </a:lnTo>
                  <a:lnTo>
                    <a:pt x="2239187" y="58166"/>
                  </a:lnTo>
                  <a:lnTo>
                    <a:pt x="2182253" y="1511"/>
                  </a:lnTo>
                  <a:lnTo>
                    <a:pt x="2182050" y="0"/>
                  </a:lnTo>
                  <a:lnTo>
                    <a:pt x="2181275" y="63"/>
                  </a:lnTo>
                  <a:lnTo>
                    <a:pt x="2180996" y="88"/>
                  </a:lnTo>
                  <a:lnTo>
                    <a:pt x="2180844" y="63"/>
                  </a:lnTo>
                  <a:lnTo>
                    <a:pt x="2179777" y="177"/>
                  </a:lnTo>
                  <a:lnTo>
                    <a:pt x="2174430" y="596"/>
                  </a:lnTo>
                  <a:lnTo>
                    <a:pt x="2174430" y="1272082"/>
                  </a:lnTo>
                  <a:lnTo>
                    <a:pt x="2155228" y="1243660"/>
                  </a:lnTo>
                  <a:lnTo>
                    <a:pt x="2155228" y="1266393"/>
                  </a:lnTo>
                  <a:lnTo>
                    <a:pt x="1841677" y="1034059"/>
                  </a:lnTo>
                  <a:lnTo>
                    <a:pt x="1893646" y="879195"/>
                  </a:lnTo>
                  <a:lnTo>
                    <a:pt x="2155228" y="1266393"/>
                  </a:lnTo>
                  <a:lnTo>
                    <a:pt x="2155228" y="1243660"/>
                  </a:lnTo>
                  <a:lnTo>
                    <a:pt x="1911845" y="883386"/>
                  </a:lnTo>
                  <a:lnTo>
                    <a:pt x="2174430" y="1039228"/>
                  </a:lnTo>
                  <a:lnTo>
                    <a:pt x="2174430" y="1024458"/>
                  </a:lnTo>
                  <a:lnTo>
                    <a:pt x="1899627" y="861377"/>
                  </a:lnTo>
                  <a:lnTo>
                    <a:pt x="1966861" y="661047"/>
                  </a:lnTo>
                  <a:lnTo>
                    <a:pt x="2174430" y="866305"/>
                  </a:lnTo>
                  <a:lnTo>
                    <a:pt x="2174430" y="848474"/>
                  </a:lnTo>
                  <a:lnTo>
                    <a:pt x="1971357" y="647636"/>
                  </a:lnTo>
                  <a:lnTo>
                    <a:pt x="2162149" y="79095"/>
                  </a:lnTo>
                  <a:lnTo>
                    <a:pt x="2168931" y="83667"/>
                  </a:lnTo>
                  <a:lnTo>
                    <a:pt x="2168842" y="84328"/>
                  </a:lnTo>
                  <a:lnTo>
                    <a:pt x="2169553" y="84086"/>
                  </a:lnTo>
                  <a:lnTo>
                    <a:pt x="2170112" y="84455"/>
                  </a:lnTo>
                  <a:lnTo>
                    <a:pt x="2170188" y="83883"/>
                  </a:lnTo>
                  <a:lnTo>
                    <a:pt x="2174430" y="82473"/>
                  </a:lnTo>
                  <a:lnTo>
                    <a:pt x="2174430" y="596"/>
                  </a:lnTo>
                  <a:lnTo>
                    <a:pt x="2149665" y="2527"/>
                  </a:lnTo>
                  <a:lnTo>
                    <a:pt x="2149665" y="76682"/>
                  </a:lnTo>
                  <a:lnTo>
                    <a:pt x="1961375" y="637755"/>
                  </a:lnTo>
                  <a:lnTo>
                    <a:pt x="1956866" y="633298"/>
                  </a:lnTo>
                  <a:lnTo>
                    <a:pt x="1956866" y="651167"/>
                  </a:lnTo>
                  <a:lnTo>
                    <a:pt x="1889861" y="850836"/>
                  </a:lnTo>
                  <a:lnTo>
                    <a:pt x="1884400" y="842759"/>
                  </a:lnTo>
                  <a:lnTo>
                    <a:pt x="1884400" y="867105"/>
                  </a:lnTo>
                  <a:lnTo>
                    <a:pt x="1831022" y="1026160"/>
                  </a:lnTo>
                  <a:lnTo>
                    <a:pt x="1826780" y="1023023"/>
                  </a:lnTo>
                  <a:lnTo>
                    <a:pt x="1826780" y="1038809"/>
                  </a:lnTo>
                  <a:lnTo>
                    <a:pt x="1747545" y="1274927"/>
                  </a:lnTo>
                  <a:lnTo>
                    <a:pt x="1732470" y="1230579"/>
                  </a:lnTo>
                  <a:lnTo>
                    <a:pt x="1732470" y="1270152"/>
                  </a:lnTo>
                  <a:lnTo>
                    <a:pt x="1491462" y="1032459"/>
                  </a:lnTo>
                  <a:lnTo>
                    <a:pt x="1598066" y="874623"/>
                  </a:lnTo>
                  <a:lnTo>
                    <a:pt x="1732470" y="1270152"/>
                  </a:lnTo>
                  <a:lnTo>
                    <a:pt x="1732470" y="1230579"/>
                  </a:lnTo>
                  <a:lnTo>
                    <a:pt x="1613585" y="880808"/>
                  </a:lnTo>
                  <a:lnTo>
                    <a:pt x="1826780" y="1038809"/>
                  </a:lnTo>
                  <a:lnTo>
                    <a:pt x="1826780" y="1023023"/>
                  </a:lnTo>
                  <a:lnTo>
                    <a:pt x="1607566" y="860564"/>
                  </a:lnTo>
                  <a:lnTo>
                    <a:pt x="1683626" y="747953"/>
                  </a:lnTo>
                  <a:lnTo>
                    <a:pt x="1884400" y="867105"/>
                  </a:lnTo>
                  <a:lnTo>
                    <a:pt x="1884400" y="842759"/>
                  </a:lnTo>
                  <a:lnTo>
                    <a:pt x="1869516" y="820724"/>
                  </a:lnTo>
                  <a:lnTo>
                    <a:pt x="1869516" y="843508"/>
                  </a:lnTo>
                  <a:lnTo>
                    <a:pt x="1690751" y="737412"/>
                  </a:lnTo>
                  <a:lnTo>
                    <a:pt x="1744306" y="658126"/>
                  </a:lnTo>
                  <a:lnTo>
                    <a:pt x="1869516" y="843508"/>
                  </a:lnTo>
                  <a:lnTo>
                    <a:pt x="1869516" y="820724"/>
                  </a:lnTo>
                  <a:lnTo>
                    <a:pt x="1752003" y="646734"/>
                  </a:lnTo>
                  <a:lnTo>
                    <a:pt x="1832254" y="527926"/>
                  </a:lnTo>
                  <a:lnTo>
                    <a:pt x="1956866" y="651167"/>
                  </a:lnTo>
                  <a:lnTo>
                    <a:pt x="1956866" y="633298"/>
                  </a:lnTo>
                  <a:lnTo>
                    <a:pt x="1839493" y="517207"/>
                  </a:lnTo>
                  <a:lnTo>
                    <a:pt x="2139759" y="72682"/>
                  </a:lnTo>
                  <a:lnTo>
                    <a:pt x="2142299" y="76073"/>
                  </a:lnTo>
                  <a:lnTo>
                    <a:pt x="2144585" y="71551"/>
                  </a:lnTo>
                  <a:lnTo>
                    <a:pt x="2144852" y="71843"/>
                  </a:lnTo>
                  <a:lnTo>
                    <a:pt x="2142680" y="76200"/>
                  </a:lnTo>
                  <a:lnTo>
                    <a:pt x="2149183" y="76200"/>
                  </a:lnTo>
                  <a:lnTo>
                    <a:pt x="2149665" y="76682"/>
                  </a:lnTo>
                  <a:lnTo>
                    <a:pt x="2149665" y="2527"/>
                  </a:lnTo>
                  <a:lnTo>
                    <a:pt x="2130844" y="3987"/>
                  </a:lnTo>
                  <a:lnTo>
                    <a:pt x="2130844" y="63144"/>
                  </a:lnTo>
                  <a:lnTo>
                    <a:pt x="1830324" y="508139"/>
                  </a:lnTo>
                  <a:lnTo>
                    <a:pt x="1823085" y="500989"/>
                  </a:lnTo>
                  <a:lnTo>
                    <a:pt x="1823085" y="518858"/>
                  </a:lnTo>
                  <a:lnTo>
                    <a:pt x="1744357" y="635419"/>
                  </a:lnTo>
                  <a:lnTo>
                    <a:pt x="1736661" y="624027"/>
                  </a:lnTo>
                  <a:lnTo>
                    <a:pt x="1736661" y="646798"/>
                  </a:lnTo>
                  <a:lnTo>
                    <a:pt x="1679841" y="730935"/>
                  </a:lnTo>
                  <a:lnTo>
                    <a:pt x="1672717" y="726719"/>
                  </a:lnTo>
                  <a:lnTo>
                    <a:pt x="1672717" y="741476"/>
                  </a:lnTo>
                  <a:lnTo>
                    <a:pt x="1601876" y="846378"/>
                  </a:lnTo>
                  <a:lnTo>
                    <a:pt x="1590281" y="812279"/>
                  </a:lnTo>
                  <a:lnTo>
                    <a:pt x="1590281" y="863549"/>
                  </a:lnTo>
                  <a:lnTo>
                    <a:pt x="1482305" y="1023429"/>
                  </a:lnTo>
                  <a:lnTo>
                    <a:pt x="1475105" y="1016330"/>
                  </a:lnTo>
                  <a:lnTo>
                    <a:pt x="1475105" y="1034097"/>
                  </a:lnTo>
                  <a:lnTo>
                    <a:pt x="1313878" y="1272832"/>
                  </a:lnTo>
                  <a:lnTo>
                    <a:pt x="1313878" y="875068"/>
                  </a:lnTo>
                  <a:lnTo>
                    <a:pt x="1475105" y="1034097"/>
                  </a:lnTo>
                  <a:lnTo>
                    <a:pt x="1475105" y="1016330"/>
                  </a:lnTo>
                  <a:lnTo>
                    <a:pt x="1318526" y="861872"/>
                  </a:lnTo>
                  <a:lnTo>
                    <a:pt x="1433969" y="747699"/>
                  </a:lnTo>
                  <a:lnTo>
                    <a:pt x="1590281" y="863549"/>
                  </a:lnTo>
                  <a:lnTo>
                    <a:pt x="1590281" y="812279"/>
                  </a:lnTo>
                  <a:lnTo>
                    <a:pt x="1588490" y="807008"/>
                  </a:lnTo>
                  <a:lnTo>
                    <a:pt x="1588490" y="846404"/>
                  </a:lnTo>
                  <a:lnTo>
                    <a:pt x="1443101" y="738682"/>
                  </a:lnTo>
                  <a:lnTo>
                    <a:pt x="1524508" y="658164"/>
                  </a:lnTo>
                  <a:lnTo>
                    <a:pt x="1588490" y="846404"/>
                  </a:lnTo>
                  <a:lnTo>
                    <a:pt x="1588490" y="807008"/>
                  </a:lnTo>
                  <a:lnTo>
                    <a:pt x="1539290" y="662292"/>
                  </a:lnTo>
                  <a:lnTo>
                    <a:pt x="1672717" y="741476"/>
                  </a:lnTo>
                  <a:lnTo>
                    <a:pt x="1672717" y="726719"/>
                  </a:lnTo>
                  <a:lnTo>
                    <a:pt x="1536776" y="646023"/>
                  </a:lnTo>
                  <a:lnTo>
                    <a:pt x="1656295" y="527812"/>
                  </a:lnTo>
                  <a:lnTo>
                    <a:pt x="1736661" y="646798"/>
                  </a:lnTo>
                  <a:lnTo>
                    <a:pt x="1736661" y="624027"/>
                  </a:lnTo>
                  <a:lnTo>
                    <a:pt x="1665516" y="518693"/>
                  </a:lnTo>
                  <a:lnTo>
                    <a:pt x="1744218" y="440855"/>
                  </a:lnTo>
                  <a:lnTo>
                    <a:pt x="1823085" y="518858"/>
                  </a:lnTo>
                  <a:lnTo>
                    <a:pt x="1823085" y="500989"/>
                  </a:lnTo>
                  <a:lnTo>
                    <a:pt x="1753260" y="431914"/>
                  </a:lnTo>
                  <a:lnTo>
                    <a:pt x="2127313" y="61963"/>
                  </a:lnTo>
                  <a:lnTo>
                    <a:pt x="2130844" y="63144"/>
                  </a:lnTo>
                  <a:lnTo>
                    <a:pt x="2130844" y="3987"/>
                  </a:lnTo>
                  <a:lnTo>
                    <a:pt x="2113508" y="5334"/>
                  </a:lnTo>
                  <a:lnTo>
                    <a:pt x="2113508" y="57810"/>
                  </a:lnTo>
                  <a:lnTo>
                    <a:pt x="1744256" y="423011"/>
                  </a:lnTo>
                  <a:lnTo>
                    <a:pt x="1735213" y="414070"/>
                  </a:lnTo>
                  <a:lnTo>
                    <a:pt x="1735213" y="431952"/>
                  </a:lnTo>
                  <a:lnTo>
                    <a:pt x="1658302" y="508012"/>
                  </a:lnTo>
                  <a:lnTo>
                    <a:pt x="1649095" y="494385"/>
                  </a:lnTo>
                  <a:lnTo>
                    <a:pt x="1649095" y="517131"/>
                  </a:lnTo>
                  <a:lnTo>
                    <a:pt x="1529994" y="634923"/>
                  </a:lnTo>
                  <a:lnTo>
                    <a:pt x="1516227" y="594423"/>
                  </a:lnTo>
                  <a:lnTo>
                    <a:pt x="1516227" y="633831"/>
                  </a:lnTo>
                  <a:lnTo>
                    <a:pt x="1516189" y="648576"/>
                  </a:lnTo>
                  <a:lnTo>
                    <a:pt x="1432801" y="731050"/>
                  </a:lnTo>
                  <a:lnTo>
                    <a:pt x="1423670" y="724293"/>
                  </a:lnTo>
                  <a:lnTo>
                    <a:pt x="1423670" y="740079"/>
                  </a:lnTo>
                  <a:lnTo>
                    <a:pt x="1313878" y="848677"/>
                  </a:lnTo>
                  <a:lnTo>
                    <a:pt x="1313878" y="658698"/>
                  </a:lnTo>
                  <a:lnTo>
                    <a:pt x="1423670" y="740079"/>
                  </a:lnTo>
                  <a:lnTo>
                    <a:pt x="1423670" y="724293"/>
                  </a:lnTo>
                  <a:lnTo>
                    <a:pt x="1319733" y="647255"/>
                  </a:lnTo>
                  <a:lnTo>
                    <a:pt x="1406004" y="583184"/>
                  </a:lnTo>
                  <a:lnTo>
                    <a:pt x="1516189" y="648576"/>
                  </a:lnTo>
                  <a:lnTo>
                    <a:pt x="1516189" y="633818"/>
                  </a:lnTo>
                  <a:lnTo>
                    <a:pt x="1417066" y="574979"/>
                  </a:lnTo>
                  <a:lnTo>
                    <a:pt x="1480286" y="528027"/>
                  </a:lnTo>
                  <a:lnTo>
                    <a:pt x="1516227" y="633831"/>
                  </a:lnTo>
                  <a:lnTo>
                    <a:pt x="1516227" y="594423"/>
                  </a:lnTo>
                  <a:lnTo>
                    <a:pt x="1490967" y="520090"/>
                  </a:lnTo>
                  <a:lnTo>
                    <a:pt x="1597609" y="440905"/>
                  </a:lnTo>
                  <a:lnTo>
                    <a:pt x="1649095" y="517131"/>
                  </a:lnTo>
                  <a:lnTo>
                    <a:pt x="1649095" y="494385"/>
                  </a:lnTo>
                  <a:lnTo>
                    <a:pt x="1607845" y="433298"/>
                  </a:lnTo>
                  <a:lnTo>
                    <a:pt x="1681378" y="378701"/>
                  </a:lnTo>
                  <a:lnTo>
                    <a:pt x="1735213" y="431952"/>
                  </a:lnTo>
                  <a:lnTo>
                    <a:pt x="1735213" y="414070"/>
                  </a:lnTo>
                  <a:lnTo>
                    <a:pt x="1691716" y="371030"/>
                  </a:lnTo>
                  <a:lnTo>
                    <a:pt x="2113508" y="57810"/>
                  </a:lnTo>
                  <a:lnTo>
                    <a:pt x="2113508" y="5334"/>
                  </a:lnTo>
                  <a:lnTo>
                    <a:pt x="2097087" y="6604"/>
                  </a:lnTo>
                  <a:lnTo>
                    <a:pt x="2101545" y="14033"/>
                  </a:lnTo>
                  <a:lnTo>
                    <a:pt x="2096833" y="14859"/>
                  </a:lnTo>
                  <a:lnTo>
                    <a:pt x="2104428" y="25095"/>
                  </a:lnTo>
                  <a:lnTo>
                    <a:pt x="2100008" y="26543"/>
                  </a:lnTo>
                  <a:lnTo>
                    <a:pt x="2109470" y="36131"/>
                  </a:lnTo>
                  <a:lnTo>
                    <a:pt x="2068233" y="60896"/>
                  </a:lnTo>
                  <a:lnTo>
                    <a:pt x="2068233" y="75692"/>
                  </a:lnTo>
                  <a:lnTo>
                    <a:pt x="1682623" y="362038"/>
                  </a:lnTo>
                  <a:lnTo>
                    <a:pt x="1672285" y="351828"/>
                  </a:lnTo>
                  <a:lnTo>
                    <a:pt x="1672285" y="369709"/>
                  </a:lnTo>
                  <a:lnTo>
                    <a:pt x="1600758" y="422821"/>
                  </a:lnTo>
                  <a:lnTo>
                    <a:pt x="1590535" y="407695"/>
                  </a:lnTo>
                  <a:lnTo>
                    <a:pt x="1590535" y="430415"/>
                  </a:lnTo>
                  <a:lnTo>
                    <a:pt x="1486700" y="507517"/>
                  </a:lnTo>
                  <a:lnTo>
                    <a:pt x="1476019" y="476097"/>
                  </a:lnTo>
                  <a:lnTo>
                    <a:pt x="1476019" y="515442"/>
                  </a:lnTo>
                  <a:lnTo>
                    <a:pt x="1405267" y="567982"/>
                  </a:lnTo>
                  <a:lnTo>
                    <a:pt x="1394218" y="561428"/>
                  </a:lnTo>
                  <a:lnTo>
                    <a:pt x="1394218" y="576186"/>
                  </a:lnTo>
                  <a:lnTo>
                    <a:pt x="1313878" y="635850"/>
                  </a:lnTo>
                  <a:lnTo>
                    <a:pt x="1313878" y="528510"/>
                  </a:lnTo>
                  <a:lnTo>
                    <a:pt x="1394218" y="576186"/>
                  </a:lnTo>
                  <a:lnTo>
                    <a:pt x="1394218" y="561428"/>
                  </a:lnTo>
                  <a:lnTo>
                    <a:pt x="1326235" y="521068"/>
                  </a:lnTo>
                  <a:lnTo>
                    <a:pt x="1452219" y="445439"/>
                  </a:lnTo>
                  <a:lnTo>
                    <a:pt x="1476019" y="515442"/>
                  </a:lnTo>
                  <a:lnTo>
                    <a:pt x="1476019" y="476097"/>
                  </a:lnTo>
                  <a:lnTo>
                    <a:pt x="1463332" y="438772"/>
                  </a:lnTo>
                  <a:lnTo>
                    <a:pt x="1557845" y="382041"/>
                  </a:lnTo>
                  <a:lnTo>
                    <a:pt x="1590535" y="430415"/>
                  </a:lnTo>
                  <a:lnTo>
                    <a:pt x="1590535" y="407695"/>
                  </a:lnTo>
                  <a:lnTo>
                    <a:pt x="1568780" y="375488"/>
                  </a:lnTo>
                  <a:lnTo>
                    <a:pt x="1636814" y="334645"/>
                  </a:lnTo>
                  <a:lnTo>
                    <a:pt x="1672285" y="369709"/>
                  </a:lnTo>
                  <a:lnTo>
                    <a:pt x="1672285" y="351828"/>
                  </a:lnTo>
                  <a:lnTo>
                    <a:pt x="1648079" y="327888"/>
                  </a:lnTo>
                  <a:lnTo>
                    <a:pt x="2068233" y="75692"/>
                  </a:lnTo>
                  <a:lnTo>
                    <a:pt x="2068233" y="60896"/>
                  </a:lnTo>
                  <a:lnTo>
                    <a:pt x="1638769" y="318681"/>
                  </a:lnTo>
                  <a:lnTo>
                    <a:pt x="1627517" y="307555"/>
                  </a:lnTo>
                  <a:lnTo>
                    <a:pt x="1627517" y="325437"/>
                  </a:lnTo>
                  <a:lnTo>
                    <a:pt x="1561668" y="364959"/>
                  </a:lnTo>
                  <a:lnTo>
                    <a:pt x="1550746" y="348792"/>
                  </a:lnTo>
                  <a:lnTo>
                    <a:pt x="1550746" y="371525"/>
                  </a:lnTo>
                  <a:lnTo>
                    <a:pt x="1459153" y="426504"/>
                  </a:lnTo>
                  <a:lnTo>
                    <a:pt x="1448054" y="393852"/>
                  </a:lnTo>
                  <a:lnTo>
                    <a:pt x="1448054" y="433171"/>
                  </a:lnTo>
                  <a:lnTo>
                    <a:pt x="1313878" y="513715"/>
                  </a:lnTo>
                  <a:lnTo>
                    <a:pt x="1313878" y="82550"/>
                  </a:lnTo>
                  <a:lnTo>
                    <a:pt x="1318526" y="84112"/>
                  </a:lnTo>
                  <a:lnTo>
                    <a:pt x="1318577" y="84455"/>
                  </a:lnTo>
                  <a:lnTo>
                    <a:pt x="1318907" y="84239"/>
                  </a:lnTo>
                  <a:lnTo>
                    <a:pt x="1319212" y="84328"/>
                  </a:lnTo>
                  <a:lnTo>
                    <a:pt x="1319161" y="84061"/>
                  </a:lnTo>
                  <a:lnTo>
                    <a:pt x="1327518" y="78409"/>
                  </a:lnTo>
                  <a:lnTo>
                    <a:pt x="1448054" y="433171"/>
                  </a:lnTo>
                  <a:lnTo>
                    <a:pt x="1448054" y="393852"/>
                  </a:lnTo>
                  <a:lnTo>
                    <a:pt x="1340104" y="76200"/>
                  </a:lnTo>
                  <a:lnTo>
                    <a:pt x="1345628" y="76200"/>
                  </a:lnTo>
                  <a:lnTo>
                    <a:pt x="1343520" y="71996"/>
                  </a:lnTo>
                  <a:lnTo>
                    <a:pt x="1346441" y="69037"/>
                  </a:lnTo>
                  <a:lnTo>
                    <a:pt x="1550746" y="371525"/>
                  </a:lnTo>
                  <a:lnTo>
                    <a:pt x="1550746" y="348792"/>
                  </a:lnTo>
                  <a:lnTo>
                    <a:pt x="1357985" y="63385"/>
                  </a:lnTo>
                  <a:lnTo>
                    <a:pt x="1361376" y="62230"/>
                  </a:lnTo>
                  <a:lnTo>
                    <a:pt x="1627517" y="325437"/>
                  </a:lnTo>
                  <a:lnTo>
                    <a:pt x="1627517" y="307555"/>
                  </a:lnTo>
                  <a:lnTo>
                    <a:pt x="1368107" y="50965"/>
                  </a:lnTo>
                  <a:lnTo>
                    <a:pt x="1370977" y="49022"/>
                  </a:lnTo>
                  <a:lnTo>
                    <a:pt x="1381696" y="41783"/>
                  </a:lnTo>
                  <a:lnTo>
                    <a:pt x="1376400" y="38811"/>
                  </a:lnTo>
                  <a:lnTo>
                    <a:pt x="1388554" y="26543"/>
                  </a:lnTo>
                  <a:lnTo>
                    <a:pt x="1308328" y="266"/>
                  </a:lnTo>
                  <a:lnTo>
                    <a:pt x="1308417" y="0"/>
                  </a:lnTo>
                  <a:lnTo>
                    <a:pt x="1307973" y="152"/>
                  </a:lnTo>
                  <a:lnTo>
                    <a:pt x="1307528" y="0"/>
                  </a:lnTo>
                  <a:lnTo>
                    <a:pt x="1307338" y="368"/>
                  </a:lnTo>
                  <a:lnTo>
                    <a:pt x="1307274" y="0"/>
                  </a:lnTo>
                  <a:lnTo>
                    <a:pt x="1306982" y="292"/>
                  </a:lnTo>
                  <a:lnTo>
                    <a:pt x="1307020" y="0"/>
                  </a:lnTo>
                  <a:lnTo>
                    <a:pt x="1305013" y="1143"/>
                  </a:lnTo>
                  <a:lnTo>
                    <a:pt x="1301178" y="2425"/>
                  </a:lnTo>
                  <a:lnTo>
                    <a:pt x="1301178" y="1272794"/>
                  </a:lnTo>
                  <a:lnTo>
                    <a:pt x="1141933" y="1036535"/>
                  </a:lnTo>
                  <a:lnTo>
                    <a:pt x="1301178" y="879043"/>
                  </a:lnTo>
                  <a:lnTo>
                    <a:pt x="1301178" y="844753"/>
                  </a:lnTo>
                  <a:lnTo>
                    <a:pt x="1300505" y="844092"/>
                  </a:lnTo>
                  <a:lnTo>
                    <a:pt x="1300505" y="861898"/>
                  </a:lnTo>
                  <a:lnTo>
                    <a:pt x="1134732" y="1025855"/>
                  </a:lnTo>
                  <a:lnTo>
                    <a:pt x="1125537" y="1012215"/>
                  </a:lnTo>
                  <a:lnTo>
                    <a:pt x="1125537" y="1034948"/>
                  </a:lnTo>
                  <a:lnTo>
                    <a:pt x="887641" y="1270228"/>
                  </a:lnTo>
                  <a:lnTo>
                    <a:pt x="1019441" y="877519"/>
                  </a:lnTo>
                  <a:lnTo>
                    <a:pt x="1125537" y="1034948"/>
                  </a:lnTo>
                  <a:lnTo>
                    <a:pt x="1125537" y="1012215"/>
                  </a:lnTo>
                  <a:lnTo>
                    <a:pt x="1026388" y="865085"/>
                  </a:lnTo>
                  <a:lnTo>
                    <a:pt x="1184617" y="747585"/>
                  </a:lnTo>
                  <a:lnTo>
                    <a:pt x="1300505" y="861898"/>
                  </a:lnTo>
                  <a:lnTo>
                    <a:pt x="1300505" y="844092"/>
                  </a:lnTo>
                  <a:lnTo>
                    <a:pt x="1194904" y="739952"/>
                  </a:lnTo>
                  <a:lnTo>
                    <a:pt x="1301178" y="661035"/>
                  </a:lnTo>
                  <a:lnTo>
                    <a:pt x="1301178" y="633488"/>
                  </a:lnTo>
                  <a:lnTo>
                    <a:pt x="1298473" y="631494"/>
                  </a:lnTo>
                  <a:lnTo>
                    <a:pt x="1298473" y="647293"/>
                  </a:lnTo>
                  <a:lnTo>
                    <a:pt x="1185799" y="730961"/>
                  </a:lnTo>
                  <a:lnTo>
                    <a:pt x="1175499" y="720813"/>
                  </a:lnTo>
                  <a:lnTo>
                    <a:pt x="1175499" y="738593"/>
                  </a:lnTo>
                  <a:lnTo>
                    <a:pt x="1029716" y="846848"/>
                  </a:lnTo>
                  <a:lnTo>
                    <a:pt x="1091844" y="661758"/>
                  </a:lnTo>
                  <a:lnTo>
                    <a:pt x="1095413" y="659612"/>
                  </a:lnTo>
                  <a:lnTo>
                    <a:pt x="1175499" y="738593"/>
                  </a:lnTo>
                  <a:lnTo>
                    <a:pt x="1175499" y="720813"/>
                  </a:lnTo>
                  <a:lnTo>
                    <a:pt x="1106627" y="652881"/>
                  </a:lnTo>
                  <a:lnTo>
                    <a:pt x="1216787" y="586765"/>
                  </a:lnTo>
                  <a:lnTo>
                    <a:pt x="1298473" y="647293"/>
                  </a:lnTo>
                  <a:lnTo>
                    <a:pt x="1298473" y="631494"/>
                  </a:lnTo>
                  <a:lnTo>
                    <a:pt x="1228572" y="579691"/>
                  </a:lnTo>
                  <a:lnTo>
                    <a:pt x="1301178" y="536105"/>
                  </a:lnTo>
                  <a:lnTo>
                    <a:pt x="1301178" y="521335"/>
                  </a:lnTo>
                  <a:lnTo>
                    <a:pt x="1217561" y="571525"/>
                  </a:lnTo>
                  <a:lnTo>
                    <a:pt x="1205776" y="562800"/>
                  </a:lnTo>
                  <a:lnTo>
                    <a:pt x="1205776" y="578599"/>
                  </a:lnTo>
                  <a:lnTo>
                    <a:pt x="1098042" y="643267"/>
                  </a:lnTo>
                  <a:lnTo>
                    <a:pt x="1136891" y="527532"/>
                  </a:lnTo>
                  <a:lnTo>
                    <a:pt x="1205776" y="578599"/>
                  </a:lnTo>
                  <a:lnTo>
                    <a:pt x="1205776" y="562800"/>
                  </a:lnTo>
                  <a:lnTo>
                    <a:pt x="1141133" y="514883"/>
                  </a:lnTo>
                  <a:lnTo>
                    <a:pt x="1166012" y="440753"/>
                  </a:lnTo>
                  <a:lnTo>
                    <a:pt x="1301178" y="520966"/>
                  </a:lnTo>
                  <a:lnTo>
                    <a:pt x="1301178" y="506196"/>
                  </a:lnTo>
                  <a:lnTo>
                    <a:pt x="1170139" y="428434"/>
                  </a:lnTo>
                  <a:lnTo>
                    <a:pt x="1287538" y="78638"/>
                  </a:lnTo>
                  <a:lnTo>
                    <a:pt x="1295984" y="84302"/>
                  </a:lnTo>
                  <a:lnTo>
                    <a:pt x="1295971" y="84455"/>
                  </a:lnTo>
                  <a:lnTo>
                    <a:pt x="1296136" y="84404"/>
                  </a:lnTo>
                  <a:lnTo>
                    <a:pt x="1301178" y="82689"/>
                  </a:lnTo>
                  <a:lnTo>
                    <a:pt x="1301178" y="2425"/>
                  </a:lnTo>
                  <a:lnTo>
                    <a:pt x="1275054" y="11163"/>
                  </a:lnTo>
                  <a:lnTo>
                    <a:pt x="1275054" y="76200"/>
                  </a:lnTo>
                  <a:lnTo>
                    <a:pt x="1159052" y="421855"/>
                  </a:lnTo>
                  <a:lnTo>
                    <a:pt x="1154912" y="419404"/>
                  </a:lnTo>
                  <a:lnTo>
                    <a:pt x="1154912" y="434162"/>
                  </a:lnTo>
                  <a:lnTo>
                    <a:pt x="1130477" y="506996"/>
                  </a:lnTo>
                  <a:lnTo>
                    <a:pt x="1126236" y="503859"/>
                  </a:lnTo>
                  <a:lnTo>
                    <a:pt x="1126236" y="519645"/>
                  </a:lnTo>
                  <a:lnTo>
                    <a:pt x="1087767" y="634263"/>
                  </a:lnTo>
                  <a:lnTo>
                    <a:pt x="1083284" y="629843"/>
                  </a:lnTo>
                  <a:lnTo>
                    <a:pt x="1083284" y="647636"/>
                  </a:lnTo>
                  <a:lnTo>
                    <a:pt x="1081392" y="653262"/>
                  </a:lnTo>
                  <a:lnTo>
                    <a:pt x="1075182" y="656996"/>
                  </a:lnTo>
                  <a:lnTo>
                    <a:pt x="1075182" y="671753"/>
                  </a:lnTo>
                  <a:lnTo>
                    <a:pt x="1015657" y="849134"/>
                  </a:lnTo>
                  <a:lnTo>
                    <a:pt x="1009078" y="839381"/>
                  </a:lnTo>
                  <a:lnTo>
                    <a:pt x="1009078" y="862177"/>
                  </a:lnTo>
                  <a:lnTo>
                    <a:pt x="1004951" y="865251"/>
                  </a:lnTo>
                  <a:lnTo>
                    <a:pt x="1004951" y="880999"/>
                  </a:lnTo>
                  <a:lnTo>
                    <a:pt x="873290" y="1273378"/>
                  </a:lnTo>
                  <a:lnTo>
                    <a:pt x="793623" y="1037932"/>
                  </a:lnTo>
                  <a:lnTo>
                    <a:pt x="1004951" y="880999"/>
                  </a:lnTo>
                  <a:lnTo>
                    <a:pt x="1004951" y="865251"/>
                  </a:lnTo>
                  <a:lnTo>
                    <a:pt x="789355" y="1025334"/>
                  </a:lnTo>
                  <a:lnTo>
                    <a:pt x="778611" y="993584"/>
                  </a:lnTo>
                  <a:lnTo>
                    <a:pt x="778611" y="1033310"/>
                  </a:lnTo>
                  <a:lnTo>
                    <a:pt x="464667" y="1266431"/>
                  </a:lnTo>
                  <a:lnTo>
                    <a:pt x="721194" y="884224"/>
                  </a:lnTo>
                  <a:lnTo>
                    <a:pt x="726998" y="880745"/>
                  </a:lnTo>
                  <a:lnTo>
                    <a:pt x="778611" y="1033310"/>
                  </a:lnTo>
                  <a:lnTo>
                    <a:pt x="778611" y="993584"/>
                  </a:lnTo>
                  <a:lnTo>
                    <a:pt x="738174" y="874039"/>
                  </a:lnTo>
                  <a:lnTo>
                    <a:pt x="936752" y="754849"/>
                  </a:lnTo>
                  <a:lnTo>
                    <a:pt x="1009078" y="862177"/>
                  </a:lnTo>
                  <a:lnTo>
                    <a:pt x="1009078" y="839381"/>
                  </a:lnTo>
                  <a:lnTo>
                    <a:pt x="947686" y="748284"/>
                  </a:lnTo>
                  <a:lnTo>
                    <a:pt x="1075182" y="671753"/>
                  </a:lnTo>
                  <a:lnTo>
                    <a:pt x="1075182" y="656996"/>
                  </a:lnTo>
                  <a:lnTo>
                    <a:pt x="940600" y="737781"/>
                  </a:lnTo>
                  <a:lnTo>
                    <a:pt x="929665" y="721550"/>
                  </a:lnTo>
                  <a:lnTo>
                    <a:pt x="929665" y="744334"/>
                  </a:lnTo>
                  <a:lnTo>
                    <a:pt x="737781" y="859523"/>
                  </a:lnTo>
                  <a:lnTo>
                    <a:pt x="872274" y="659142"/>
                  </a:lnTo>
                  <a:lnTo>
                    <a:pt x="929665" y="744334"/>
                  </a:lnTo>
                  <a:lnTo>
                    <a:pt x="929665" y="721550"/>
                  </a:lnTo>
                  <a:lnTo>
                    <a:pt x="879932" y="647725"/>
                  </a:lnTo>
                  <a:lnTo>
                    <a:pt x="960970" y="526986"/>
                  </a:lnTo>
                  <a:lnTo>
                    <a:pt x="1083284" y="647636"/>
                  </a:lnTo>
                  <a:lnTo>
                    <a:pt x="1083284" y="629843"/>
                  </a:lnTo>
                  <a:lnTo>
                    <a:pt x="968159" y="516280"/>
                  </a:lnTo>
                  <a:lnTo>
                    <a:pt x="1019162" y="440283"/>
                  </a:lnTo>
                  <a:lnTo>
                    <a:pt x="1126236" y="519645"/>
                  </a:lnTo>
                  <a:lnTo>
                    <a:pt x="1126236" y="503859"/>
                  </a:lnTo>
                  <a:lnTo>
                    <a:pt x="1026248" y="429742"/>
                  </a:lnTo>
                  <a:lnTo>
                    <a:pt x="1060780" y="378294"/>
                  </a:lnTo>
                  <a:lnTo>
                    <a:pt x="1154912" y="434162"/>
                  </a:lnTo>
                  <a:lnTo>
                    <a:pt x="1154912" y="419404"/>
                  </a:lnTo>
                  <a:lnTo>
                    <a:pt x="1067866" y="367741"/>
                  </a:lnTo>
                  <a:lnTo>
                    <a:pt x="1268831" y="68300"/>
                  </a:lnTo>
                  <a:lnTo>
                    <a:pt x="1271866" y="71323"/>
                  </a:lnTo>
                  <a:lnTo>
                    <a:pt x="1269428" y="76200"/>
                  </a:lnTo>
                  <a:lnTo>
                    <a:pt x="1275054" y="76200"/>
                  </a:lnTo>
                  <a:lnTo>
                    <a:pt x="1275054" y="11163"/>
                  </a:lnTo>
                  <a:lnTo>
                    <a:pt x="1256817" y="17259"/>
                  </a:lnTo>
                  <a:lnTo>
                    <a:pt x="1256817" y="63398"/>
                  </a:lnTo>
                  <a:lnTo>
                    <a:pt x="1056906" y="361238"/>
                  </a:lnTo>
                  <a:lnTo>
                    <a:pt x="1049820" y="357035"/>
                  </a:lnTo>
                  <a:lnTo>
                    <a:pt x="1049820" y="371792"/>
                  </a:lnTo>
                  <a:lnTo>
                    <a:pt x="1016012" y="422160"/>
                  </a:lnTo>
                  <a:lnTo>
                    <a:pt x="1008938" y="416928"/>
                  </a:lnTo>
                  <a:lnTo>
                    <a:pt x="1008938" y="432701"/>
                  </a:lnTo>
                  <a:lnTo>
                    <a:pt x="958938" y="507187"/>
                  </a:lnTo>
                  <a:lnTo>
                    <a:pt x="951750" y="500100"/>
                  </a:lnTo>
                  <a:lnTo>
                    <a:pt x="951750" y="517906"/>
                  </a:lnTo>
                  <a:lnTo>
                    <a:pt x="872261" y="636346"/>
                  </a:lnTo>
                  <a:lnTo>
                    <a:pt x="864603" y="624992"/>
                  </a:lnTo>
                  <a:lnTo>
                    <a:pt x="864603" y="647750"/>
                  </a:lnTo>
                  <a:lnTo>
                    <a:pt x="729640" y="848817"/>
                  </a:lnTo>
                  <a:lnTo>
                    <a:pt x="720712" y="822439"/>
                  </a:lnTo>
                  <a:lnTo>
                    <a:pt x="720712" y="862126"/>
                  </a:lnTo>
                  <a:lnTo>
                    <a:pt x="712114" y="874928"/>
                  </a:lnTo>
                  <a:lnTo>
                    <a:pt x="695540" y="884885"/>
                  </a:lnTo>
                  <a:lnTo>
                    <a:pt x="695540" y="899629"/>
                  </a:lnTo>
                  <a:lnTo>
                    <a:pt x="445528" y="1272133"/>
                  </a:lnTo>
                  <a:lnTo>
                    <a:pt x="444931" y="1050048"/>
                  </a:lnTo>
                  <a:lnTo>
                    <a:pt x="695540" y="899629"/>
                  </a:lnTo>
                  <a:lnTo>
                    <a:pt x="695540" y="884885"/>
                  </a:lnTo>
                  <a:lnTo>
                    <a:pt x="444893" y="1035342"/>
                  </a:lnTo>
                  <a:lnTo>
                    <a:pt x="444461" y="875423"/>
                  </a:lnTo>
                  <a:lnTo>
                    <a:pt x="654075" y="665175"/>
                  </a:lnTo>
                  <a:lnTo>
                    <a:pt x="720712" y="862126"/>
                  </a:lnTo>
                  <a:lnTo>
                    <a:pt x="720712" y="822439"/>
                  </a:lnTo>
                  <a:lnTo>
                    <a:pt x="664108" y="655129"/>
                  </a:lnTo>
                  <a:lnTo>
                    <a:pt x="786701" y="532168"/>
                  </a:lnTo>
                  <a:lnTo>
                    <a:pt x="864603" y="647750"/>
                  </a:lnTo>
                  <a:lnTo>
                    <a:pt x="864603" y="624992"/>
                  </a:lnTo>
                  <a:lnTo>
                    <a:pt x="795858" y="522986"/>
                  </a:lnTo>
                  <a:lnTo>
                    <a:pt x="875703" y="442899"/>
                  </a:lnTo>
                  <a:lnTo>
                    <a:pt x="951750" y="517906"/>
                  </a:lnTo>
                  <a:lnTo>
                    <a:pt x="951750" y="500100"/>
                  </a:lnTo>
                  <a:lnTo>
                    <a:pt x="884643" y="433920"/>
                  </a:lnTo>
                  <a:lnTo>
                    <a:pt x="938161" y="380250"/>
                  </a:lnTo>
                  <a:lnTo>
                    <a:pt x="1008938" y="432701"/>
                  </a:lnTo>
                  <a:lnTo>
                    <a:pt x="1008938" y="416928"/>
                  </a:lnTo>
                  <a:lnTo>
                    <a:pt x="947204" y="371182"/>
                  </a:lnTo>
                  <a:lnTo>
                    <a:pt x="984973" y="333311"/>
                  </a:lnTo>
                  <a:lnTo>
                    <a:pt x="1049820" y="371792"/>
                  </a:lnTo>
                  <a:lnTo>
                    <a:pt x="1049820" y="357035"/>
                  </a:lnTo>
                  <a:lnTo>
                    <a:pt x="994219" y="324027"/>
                  </a:lnTo>
                  <a:lnTo>
                    <a:pt x="1254760" y="62712"/>
                  </a:lnTo>
                  <a:lnTo>
                    <a:pt x="1256817" y="63398"/>
                  </a:lnTo>
                  <a:lnTo>
                    <a:pt x="1256817" y="17259"/>
                  </a:lnTo>
                  <a:lnTo>
                    <a:pt x="1227518" y="27051"/>
                  </a:lnTo>
                  <a:lnTo>
                    <a:pt x="1239062" y="38582"/>
                  </a:lnTo>
                  <a:lnTo>
                    <a:pt x="1232979" y="42037"/>
                  </a:lnTo>
                  <a:lnTo>
                    <a:pt x="1247648" y="51904"/>
                  </a:lnTo>
                  <a:lnTo>
                    <a:pt x="982967" y="317347"/>
                  </a:lnTo>
                  <a:lnTo>
                    <a:pt x="973721" y="311861"/>
                  </a:lnTo>
                  <a:lnTo>
                    <a:pt x="973721" y="326631"/>
                  </a:lnTo>
                  <a:lnTo>
                    <a:pt x="936904" y="363550"/>
                  </a:lnTo>
                  <a:lnTo>
                    <a:pt x="927862" y="356857"/>
                  </a:lnTo>
                  <a:lnTo>
                    <a:pt x="927862" y="372630"/>
                  </a:lnTo>
                  <a:lnTo>
                    <a:pt x="875614" y="425018"/>
                  </a:lnTo>
                  <a:lnTo>
                    <a:pt x="866660" y="416191"/>
                  </a:lnTo>
                  <a:lnTo>
                    <a:pt x="866660" y="433997"/>
                  </a:lnTo>
                  <a:lnTo>
                    <a:pt x="788631" y="512254"/>
                  </a:lnTo>
                  <a:lnTo>
                    <a:pt x="779475" y="498678"/>
                  </a:lnTo>
                  <a:lnTo>
                    <a:pt x="779475" y="521436"/>
                  </a:lnTo>
                  <a:lnTo>
                    <a:pt x="659561" y="641692"/>
                  </a:lnTo>
                  <a:lnTo>
                    <a:pt x="649528" y="612038"/>
                  </a:lnTo>
                  <a:lnTo>
                    <a:pt x="649528" y="651751"/>
                  </a:lnTo>
                  <a:lnTo>
                    <a:pt x="444411" y="857465"/>
                  </a:lnTo>
                  <a:lnTo>
                    <a:pt x="442353" y="82130"/>
                  </a:lnTo>
                  <a:lnTo>
                    <a:pt x="446659" y="83553"/>
                  </a:lnTo>
                  <a:lnTo>
                    <a:pt x="446786" y="84455"/>
                  </a:lnTo>
                  <a:lnTo>
                    <a:pt x="447636" y="83883"/>
                  </a:lnTo>
                  <a:lnTo>
                    <a:pt x="449021" y="84328"/>
                  </a:lnTo>
                  <a:lnTo>
                    <a:pt x="448830" y="83083"/>
                  </a:lnTo>
                  <a:lnTo>
                    <a:pt x="455612" y="78511"/>
                  </a:lnTo>
                  <a:lnTo>
                    <a:pt x="649528" y="651751"/>
                  </a:lnTo>
                  <a:lnTo>
                    <a:pt x="649528" y="612038"/>
                  </a:lnTo>
                  <a:lnTo>
                    <a:pt x="468223" y="76098"/>
                  </a:lnTo>
                  <a:lnTo>
                    <a:pt x="474103" y="76073"/>
                  </a:lnTo>
                  <a:lnTo>
                    <a:pt x="471970" y="71856"/>
                  </a:lnTo>
                  <a:lnTo>
                    <a:pt x="472147" y="71666"/>
                  </a:lnTo>
                  <a:lnTo>
                    <a:pt x="474332" y="75946"/>
                  </a:lnTo>
                  <a:lnTo>
                    <a:pt x="476910" y="72466"/>
                  </a:lnTo>
                  <a:lnTo>
                    <a:pt x="779475" y="521436"/>
                  </a:lnTo>
                  <a:lnTo>
                    <a:pt x="779475" y="498678"/>
                  </a:lnTo>
                  <a:lnTo>
                    <a:pt x="486473" y="63893"/>
                  </a:lnTo>
                  <a:lnTo>
                    <a:pt x="486930" y="63119"/>
                  </a:lnTo>
                  <a:lnTo>
                    <a:pt x="489724" y="62179"/>
                  </a:lnTo>
                  <a:lnTo>
                    <a:pt x="866660" y="433997"/>
                  </a:lnTo>
                  <a:lnTo>
                    <a:pt x="866660" y="416191"/>
                  </a:lnTo>
                  <a:lnTo>
                    <a:pt x="504215" y="58661"/>
                  </a:lnTo>
                  <a:lnTo>
                    <a:pt x="927862" y="372630"/>
                  </a:lnTo>
                  <a:lnTo>
                    <a:pt x="927862" y="356857"/>
                  </a:lnTo>
                  <a:lnTo>
                    <a:pt x="538759" y="68491"/>
                  </a:lnTo>
                  <a:lnTo>
                    <a:pt x="973721" y="326631"/>
                  </a:lnTo>
                  <a:lnTo>
                    <a:pt x="973721" y="311861"/>
                  </a:lnTo>
                  <a:lnTo>
                    <a:pt x="507923" y="35420"/>
                  </a:lnTo>
                  <a:lnTo>
                    <a:pt x="516801" y="26416"/>
                  </a:lnTo>
                  <a:lnTo>
                    <a:pt x="512165" y="24904"/>
                  </a:lnTo>
                  <a:lnTo>
                    <a:pt x="519709" y="14732"/>
                  </a:lnTo>
                  <a:lnTo>
                    <a:pt x="516026" y="14097"/>
                  </a:lnTo>
                  <a:lnTo>
                    <a:pt x="520776" y="6096"/>
                  </a:lnTo>
                  <a:lnTo>
                    <a:pt x="436702" y="76"/>
                  </a:lnTo>
                  <a:lnTo>
                    <a:pt x="435800" y="0"/>
                  </a:lnTo>
                  <a:lnTo>
                    <a:pt x="434898" y="1816"/>
                  </a:lnTo>
                  <a:lnTo>
                    <a:pt x="432219" y="4521"/>
                  </a:lnTo>
                  <a:lnTo>
                    <a:pt x="432219" y="1042949"/>
                  </a:lnTo>
                  <a:lnTo>
                    <a:pt x="46659" y="1274394"/>
                  </a:lnTo>
                  <a:lnTo>
                    <a:pt x="431800" y="888123"/>
                  </a:lnTo>
                  <a:lnTo>
                    <a:pt x="432219" y="1042949"/>
                  </a:lnTo>
                  <a:lnTo>
                    <a:pt x="432219" y="4521"/>
                  </a:lnTo>
                  <a:lnTo>
                    <a:pt x="431749" y="4991"/>
                  </a:lnTo>
                  <a:lnTo>
                    <a:pt x="431749" y="870165"/>
                  </a:lnTo>
                  <a:lnTo>
                    <a:pt x="20459" y="1282649"/>
                  </a:lnTo>
                  <a:lnTo>
                    <a:pt x="418198" y="76263"/>
                  </a:lnTo>
                  <a:lnTo>
                    <a:pt x="424497" y="76250"/>
                  </a:lnTo>
                  <a:lnTo>
                    <a:pt x="425208" y="76492"/>
                  </a:lnTo>
                  <a:lnTo>
                    <a:pt x="424129" y="84328"/>
                  </a:lnTo>
                  <a:lnTo>
                    <a:pt x="429641" y="82473"/>
                  </a:lnTo>
                  <a:lnTo>
                    <a:pt x="431749" y="870165"/>
                  </a:lnTo>
                  <a:lnTo>
                    <a:pt x="431749" y="4991"/>
                  </a:lnTo>
                  <a:lnTo>
                    <a:pt x="376656" y="60452"/>
                  </a:lnTo>
                  <a:lnTo>
                    <a:pt x="401675" y="68719"/>
                  </a:lnTo>
                  <a:lnTo>
                    <a:pt x="397903" y="76327"/>
                  </a:lnTo>
                  <a:lnTo>
                    <a:pt x="404825" y="76314"/>
                  </a:lnTo>
                  <a:lnTo>
                    <a:pt x="0" y="1304163"/>
                  </a:lnTo>
                  <a:lnTo>
                    <a:pt x="6032" y="1306131"/>
                  </a:lnTo>
                  <a:lnTo>
                    <a:pt x="9296" y="1311529"/>
                  </a:lnTo>
                  <a:lnTo>
                    <a:pt x="432257" y="1057656"/>
                  </a:lnTo>
                  <a:lnTo>
                    <a:pt x="432892" y="1293495"/>
                  </a:lnTo>
                  <a:lnTo>
                    <a:pt x="438848" y="1293495"/>
                  </a:lnTo>
                  <a:lnTo>
                    <a:pt x="442633" y="1298575"/>
                  </a:lnTo>
                  <a:lnTo>
                    <a:pt x="782878" y="1045908"/>
                  </a:lnTo>
                  <a:lnTo>
                    <a:pt x="867346" y="1295527"/>
                  </a:lnTo>
                  <a:lnTo>
                    <a:pt x="873277" y="1293533"/>
                  </a:lnTo>
                  <a:lnTo>
                    <a:pt x="877633" y="1297940"/>
                  </a:lnTo>
                  <a:lnTo>
                    <a:pt x="1132738" y="1045629"/>
                  </a:lnTo>
                  <a:lnTo>
                    <a:pt x="1302194" y="1297051"/>
                  </a:lnTo>
                  <a:lnTo>
                    <a:pt x="1307465" y="1293495"/>
                  </a:lnTo>
                  <a:lnTo>
                    <a:pt x="1312735" y="1297051"/>
                  </a:lnTo>
                  <a:lnTo>
                    <a:pt x="1484261" y="1043127"/>
                  </a:lnTo>
                  <a:lnTo>
                    <a:pt x="1742630" y="1297940"/>
                  </a:lnTo>
                  <a:lnTo>
                    <a:pt x="1746948" y="1293571"/>
                  </a:lnTo>
                  <a:lnTo>
                    <a:pt x="1747558" y="1293368"/>
                  </a:lnTo>
                  <a:lnTo>
                    <a:pt x="1753933" y="1295527"/>
                  </a:lnTo>
                  <a:lnTo>
                    <a:pt x="1837436" y="1046695"/>
                  </a:lnTo>
                  <a:lnTo>
                    <a:pt x="2177351" y="1298575"/>
                  </a:lnTo>
                  <a:lnTo>
                    <a:pt x="2181085" y="1293583"/>
                  </a:lnTo>
                  <a:lnTo>
                    <a:pt x="2181212" y="1293495"/>
                  </a:lnTo>
                  <a:lnTo>
                    <a:pt x="2187130" y="1293495"/>
                  </a:lnTo>
                  <a:lnTo>
                    <a:pt x="2187130" y="1046772"/>
                  </a:lnTo>
                  <a:lnTo>
                    <a:pt x="2612072" y="1298956"/>
                  </a:lnTo>
                  <a:lnTo>
                    <a:pt x="2615298" y="1293507"/>
                  </a:lnTo>
                  <a:lnTo>
                    <a:pt x="2615501" y="1293304"/>
                  </a:lnTo>
                  <a:lnTo>
                    <a:pt x="2620962" y="1291463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66011" y="3814698"/>
            <a:ext cx="264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Global</a:t>
            </a:r>
            <a:r>
              <a:rPr sz="2400" b="1" spc="-25" dirty="0"/>
              <a:t> </a:t>
            </a:r>
            <a:r>
              <a:rPr sz="2400" spc="-10" dirty="0"/>
              <a:t>connectivity</a:t>
            </a:r>
            <a:endParaRPr sz="2400"/>
          </a:p>
        </p:txBody>
      </p:sp>
      <p:grpSp>
        <p:nvGrpSpPr>
          <p:cNvPr id="29" name="object 29"/>
          <p:cNvGrpSpPr/>
          <p:nvPr/>
        </p:nvGrpSpPr>
        <p:grpSpPr>
          <a:xfrm>
            <a:off x="6955536" y="1513332"/>
            <a:ext cx="2943225" cy="1943100"/>
            <a:chOff x="5431535" y="1513332"/>
            <a:chExt cx="2943225" cy="1943100"/>
          </a:xfrm>
        </p:grpSpPr>
        <p:sp>
          <p:nvSpPr>
            <p:cNvPr id="30" name="object 30"/>
            <p:cNvSpPr/>
            <p:nvPr/>
          </p:nvSpPr>
          <p:spPr>
            <a:xfrm>
              <a:off x="5444489" y="313715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4489" y="3137154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882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7882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1316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13169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7509" y="3124962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152400" y="0"/>
                  </a:moveTo>
                  <a:lnTo>
                    <a:pt x="104217" y="7808"/>
                  </a:lnTo>
                  <a:lnTo>
                    <a:pt x="62380" y="29553"/>
                  </a:lnTo>
                  <a:lnTo>
                    <a:pt x="29394" y="62709"/>
                  </a:lnTo>
                  <a:lnTo>
                    <a:pt x="7766" y="104753"/>
                  </a:lnTo>
                  <a:lnTo>
                    <a:pt x="0" y="153162"/>
                  </a:lnTo>
                  <a:lnTo>
                    <a:pt x="7766" y="201570"/>
                  </a:lnTo>
                  <a:lnTo>
                    <a:pt x="29394" y="243614"/>
                  </a:lnTo>
                  <a:lnTo>
                    <a:pt x="62380" y="276770"/>
                  </a:lnTo>
                  <a:lnTo>
                    <a:pt x="104217" y="298515"/>
                  </a:lnTo>
                  <a:lnTo>
                    <a:pt x="152400" y="306324"/>
                  </a:lnTo>
                  <a:lnTo>
                    <a:pt x="200582" y="298515"/>
                  </a:lnTo>
                  <a:lnTo>
                    <a:pt x="242419" y="276770"/>
                  </a:lnTo>
                  <a:lnTo>
                    <a:pt x="275405" y="243614"/>
                  </a:lnTo>
                  <a:lnTo>
                    <a:pt x="297033" y="201570"/>
                  </a:lnTo>
                  <a:lnTo>
                    <a:pt x="304800" y="153162"/>
                  </a:lnTo>
                  <a:lnTo>
                    <a:pt x="297033" y="104753"/>
                  </a:lnTo>
                  <a:lnTo>
                    <a:pt x="275405" y="62709"/>
                  </a:lnTo>
                  <a:lnTo>
                    <a:pt x="242419" y="29553"/>
                  </a:lnTo>
                  <a:lnTo>
                    <a:pt x="200582" y="780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7509" y="3124962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0" y="153162"/>
                  </a:moveTo>
                  <a:lnTo>
                    <a:pt x="7766" y="104753"/>
                  </a:lnTo>
                  <a:lnTo>
                    <a:pt x="29394" y="62709"/>
                  </a:lnTo>
                  <a:lnTo>
                    <a:pt x="62380" y="29553"/>
                  </a:lnTo>
                  <a:lnTo>
                    <a:pt x="104217" y="7808"/>
                  </a:lnTo>
                  <a:lnTo>
                    <a:pt x="152400" y="0"/>
                  </a:lnTo>
                  <a:lnTo>
                    <a:pt x="200582" y="7808"/>
                  </a:lnTo>
                  <a:lnTo>
                    <a:pt x="242419" y="29553"/>
                  </a:lnTo>
                  <a:lnTo>
                    <a:pt x="275405" y="62709"/>
                  </a:lnTo>
                  <a:lnTo>
                    <a:pt x="297033" y="104753"/>
                  </a:lnTo>
                  <a:lnTo>
                    <a:pt x="304800" y="153162"/>
                  </a:lnTo>
                  <a:lnTo>
                    <a:pt x="297033" y="201570"/>
                  </a:lnTo>
                  <a:lnTo>
                    <a:pt x="275405" y="243614"/>
                  </a:lnTo>
                  <a:lnTo>
                    <a:pt x="242419" y="276770"/>
                  </a:lnTo>
                  <a:lnTo>
                    <a:pt x="200582" y="298515"/>
                  </a:lnTo>
                  <a:lnTo>
                    <a:pt x="152400" y="306324"/>
                  </a:lnTo>
                  <a:lnTo>
                    <a:pt x="104217" y="298515"/>
                  </a:lnTo>
                  <a:lnTo>
                    <a:pt x="62380" y="276770"/>
                  </a:lnTo>
                  <a:lnTo>
                    <a:pt x="29394" y="243614"/>
                  </a:lnTo>
                  <a:lnTo>
                    <a:pt x="7766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8642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1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1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8642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1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2076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2076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5510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4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2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55101" y="312496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4" h="306704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201570" y="7808"/>
                  </a:lnTo>
                  <a:lnTo>
                    <a:pt x="243614" y="29553"/>
                  </a:lnTo>
                  <a:lnTo>
                    <a:pt x="276770" y="62709"/>
                  </a:lnTo>
                  <a:lnTo>
                    <a:pt x="298515" y="104753"/>
                  </a:lnTo>
                  <a:lnTo>
                    <a:pt x="306324" y="153162"/>
                  </a:lnTo>
                  <a:lnTo>
                    <a:pt x="298515" y="201570"/>
                  </a:lnTo>
                  <a:lnTo>
                    <a:pt x="276770" y="243614"/>
                  </a:lnTo>
                  <a:lnTo>
                    <a:pt x="243614" y="276770"/>
                  </a:lnTo>
                  <a:lnTo>
                    <a:pt x="201570" y="298515"/>
                  </a:lnTo>
                  <a:lnTo>
                    <a:pt x="153162" y="306324"/>
                  </a:lnTo>
                  <a:lnTo>
                    <a:pt x="104753" y="298515"/>
                  </a:lnTo>
                  <a:lnTo>
                    <a:pt x="62709" y="276770"/>
                  </a:lnTo>
                  <a:lnTo>
                    <a:pt x="29553" y="243614"/>
                  </a:lnTo>
                  <a:lnTo>
                    <a:pt x="7808" y="201570"/>
                  </a:lnTo>
                  <a:lnTo>
                    <a:pt x="0" y="15316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75781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5781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7509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47509" y="152628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20761" y="1526286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153162" y="0"/>
                  </a:moveTo>
                  <a:lnTo>
                    <a:pt x="104753" y="7766"/>
                  </a:lnTo>
                  <a:lnTo>
                    <a:pt x="62709" y="29394"/>
                  </a:lnTo>
                  <a:lnTo>
                    <a:pt x="29553" y="62380"/>
                  </a:lnTo>
                  <a:lnTo>
                    <a:pt x="7808" y="104217"/>
                  </a:lnTo>
                  <a:lnTo>
                    <a:pt x="0" y="152400"/>
                  </a:lnTo>
                  <a:lnTo>
                    <a:pt x="7808" y="200582"/>
                  </a:lnTo>
                  <a:lnTo>
                    <a:pt x="29553" y="242419"/>
                  </a:lnTo>
                  <a:lnTo>
                    <a:pt x="62709" y="275405"/>
                  </a:lnTo>
                  <a:lnTo>
                    <a:pt x="104753" y="297033"/>
                  </a:lnTo>
                  <a:lnTo>
                    <a:pt x="153162" y="304800"/>
                  </a:lnTo>
                  <a:lnTo>
                    <a:pt x="201570" y="297033"/>
                  </a:lnTo>
                  <a:lnTo>
                    <a:pt x="243614" y="275405"/>
                  </a:lnTo>
                  <a:lnTo>
                    <a:pt x="276770" y="242419"/>
                  </a:lnTo>
                  <a:lnTo>
                    <a:pt x="298515" y="200582"/>
                  </a:lnTo>
                  <a:lnTo>
                    <a:pt x="306324" y="152400"/>
                  </a:lnTo>
                  <a:lnTo>
                    <a:pt x="298515" y="104217"/>
                  </a:lnTo>
                  <a:lnTo>
                    <a:pt x="276770" y="62380"/>
                  </a:lnTo>
                  <a:lnTo>
                    <a:pt x="243614" y="29394"/>
                  </a:lnTo>
                  <a:lnTo>
                    <a:pt x="201570" y="7766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620761" y="1526286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52400"/>
                  </a:moveTo>
                  <a:lnTo>
                    <a:pt x="7808" y="104217"/>
                  </a:lnTo>
                  <a:lnTo>
                    <a:pt x="29553" y="62380"/>
                  </a:lnTo>
                  <a:lnTo>
                    <a:pt x="62709" y="29394"/>
                  </a:lnTo>
                  <a:lnTo>
                    <a:pt x="104753" y="7766"/>
                  </a:lnTo>
                  <a:lnTo>
                    <a:pt x="153162" y="0"/>
                  </a:lnTo>
                  <a:lnTo>
                    <a:pt x="201570" y="7766"/>
                  </a:lnTo>
                  <a:lnTo>
                    <a:pt x="243614" y="29394"/>
                  </a:lnTo>
                  <a:lnTo>
                    <a:pt x="276770" y="62380"/>
                  </a:lnTo>
                  <a:lnTo>
                    <a:pt x="298515" y="104217"/>
                  </a:lnTo>
                  <a:lnTo>
                    <a:pt x="306324" y="152400"/>
                  </a:lnTo>
                  <a:lnTo>
                    <a:pt x="298515" y="200582"/>
                  </a:lnTo>
                  <a:lnTo>
                    <a:pt x="276770" y="242419"/>
                  </a:lnTo>
                  <a:lnTo>
                    <a:pt x="243614" y="275405"/>
                  </a:lnTo>
                  <a:lnTo>
                    <a:pt x="201570" y="297033"/>
                  </a:lnTo>
                  <a:lnTo>
                    <a:pt x="153162" y="304800"/>
                  </a:lnTo>
                  <a:lnTo>
                    <a:pt x="104753" y="297033"/>
                  </a:lnTo>
                  <a:lnTo>
                    <a:pt x="62709" y="275405"/>
                  </a:lnTo>
                  <a:lnTo>
                    <a:pt x="29553" y="242419"/>
                  </a:lnTo>
                  <a:lnTo>
                    <a:pt x="7808" y="200582"/>
                  </a:lnTo>
                  <a:lnTo>
                    <a:pt x="0" y="152400"/>
                  </a:lnTo>
                  <a:close/>
                </a:path>
              </a:pathLst>
            </a:custGeom>
            <a:ln w="25908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91683" y="1830323"/>
              <a:ext cx="2621280" cy="1308100"/>
            </a:xfrm>
            <a:custGeom>
              <a:avLst/>
              <a:gdLst/>
              <a:ahLst/>
              <a:cxnLst/>
              <a:rect l="l" t="t" r="r" b="b"/>
              <a:pathLst>
                <a:path w="2621279" h="1308100">
                  <a:moveTo>
                    <a:pt x="2620899" y="1291463"/>
                  </a:moveTo>
                  <a:lnTo>
                    <a:pt x="2212911" y="76200"/>
                  </a:lnTo>
                  <a:lnTo>
                    <a:pt x="2218817" y="76200"/>
                  </a:lnTo>
                  <a:lnTo>
                    <a:pt x="2215096" y="68783"/>
                  </a:lnTo>
                  <a:lnTo>
                    <a:pt x="2241042" y="60071"/>
                  </a:lnTo>
                  <a:lnTo>
                    <a:pt x="2239124" y="58166"/>
                  </a:lnTo>
                  <a:lnTo>
                    <a:pt x="2182190" y="1473"/>
                  </a:lnTo>
                  <a:lnTo>
                    <a:pt x="2181987" y="0"/>
                  </a:lnTo>
                  <a:lnTo>
                    <a:pt x="2181352" y="635"/>
                  </a:lnTo>
                  <a:lnTo>
                    <a:pt x="2180717" y="0"/>
                  </a:lnTo>
                  <a:lnTo>
                    <a:pt x="2179447" y="2527"/>
                  </a:lnTo>
                  <a:lnTo>
                    <a:pt x="2121662" y="60071"/>
                  </a:lnTo>
                  <a:lnTo>
                    <a:pt x="2146503" y="68427"/>
                  </a:lnTo>
                  <a:lnTo>
                    <a:pt x="2142617" y="76200"/>
                  </a:lnTo>
                  <a:lnTo>
                    <a:pt x="2149767" y="76200"/>
                  </a:lnTo>
                  <a:lnTo>
                    <a:pt x="1747481" y="1274927"/>
                  </a:lnTo>
                  <a:lnTo>
                    <a:pt x="1340040" y="76200"/>
                  </a:lnTo>
                  <a:lnTo>
                    <a:pt x="1345565" y="76200"/>
                  </a:lnTo>
                  <a:lnTo>
                    <a:pt x="1341882" y="68846"/>
                  </a:lnTo>
                  <a:lnTo>
                    <a:pt x="1368044" y="59944"/>
                  </a:lnTo>
                  <a:lnTo>
                    <a:pt x="1366113" y="58039"/>
                  </a:lnTo>
                  <a:lnTo>
                    <a:pt x="1307465" y="0"/>
                  </a:lnTo>
                  <a:lnTo>
                    <a:pt x="1307261" y="406"/>
                  </a:lnTo>
                  <a:lnTo>
                    <a:pt x="1307211" y="0"/>
                  </a:lnTo>
                  <a:lnTo>
                    <a:pt x="1246886" y="60071"/>
                  </a:lnTo>
                  <a:lnTo>
                    <a:pt x="1273035" y="68859"/>
                  </a:lnTo>
                  <a:lnTo>
                    <a:pt x="1269365" y="76200"/>
                  </a:lnTo>
                  <a:lnTo>
                    <a:pt x="1274991" y="76200"/>
                  </a:lnTo>
                  <a:lnTo>
                    <a:pt x="873226" y="1273378"/>
                  </a:lnTo>
                  <a:lnTo>
                    <a:pt x="468198" y="76098"/>
                  </a:lnTo>
                  <a:lnTo>
                    <a:pt x="474091" y="76073"/>
                  </a:lnTo>
                  <a:lnTo>
                    <a:pt x="470344" y="68681"/>
                  </a:lnTo>
                  <a:lnTo>
                    <a:pt x="496189" y="59944"/>
                  </a:lnTo>
                  <a:lnTo>
                    <a:pt x="494385" y="58166"/>
                  </a:lnTo>
                  <a:lnTo>
                    <a:pt x="436765" y="1028"/>
                  </a:lnTo>
                  <a:lnTo>
                    <a:pt x="436626" y="0"/>
                  </a:lnTo>
                  <a:lnTo>
                    <a:pt x="436181" y="444"/>
                  </a:lnTo>
                  <a:lnTo>
                    <a:pt x="435737" y="0"/>
                  </a:lnTo>
                  <a:lnTo>
                    <a:pt x="434848" y="1790"/>
                  </a:lnTo>
                  <a:lnTo>
                    <a:pt x="376555" y="60452"/>
                  </a:lnTo>
                  <a:lnTo>
                    <a:pt x="401650" y="68745"/>
                  </a:lnTo>
                  <a:lnTo>
                    <a:pt x="397891" y="76327"/>
                  </a:lnTo>
                  <a:lnTo>
                    <a:pt x="404761" y="76314"/>
                  </a:lnTo>
                  <a:lnTo>
                    <a:pt x="0" y="1304163"/>
                  </a:lnTo>
                  <a:lnTo>
                    <a:pt x="11938" y="1308100"/>
                  </a:lnTo>
                  <a:lnTo>
                    <a:pt x="418147" y="76263"/>
                  </a:lnTo>
                  <a:lnTo>
                    <a:pt x="424395" y="76250"/>
                  </a:lnTo>
                  <a:lnTo>
                    <a:pt x="425132" y="76504"/>
                  </a:lnTo>
                  <a:lnTo>
                    <a:pt x="424053" y="84328"/>
                  </a:lnTo>
                  <a:lnTo>
                    <a:pt x="429539" y="82473"/>
                  </a:lnTo>
                  <a:lnTo>
                    <a:pt x="432816" y="1293495"/>
                  </a:lnTo>
                  <a:lnTo>
                    <a:pt x="445516" y="1293495"/>
                  </a:lnTo>
                  <a:lnTo>
                    <a:pt x="442252" y="82130"/>
                  </a:lnTo>
                  <a:lnTo>
                    <a:pt x="448945" y="84328"/>
                  </a:lnTo>
                  <a:lnTo>
                    <a:pt x="447751" y="76327"/>
                  </a:lnTo>
                  <a:lnTo>
                    <a:pt x="448170" y="76174"/>
                  </a:lnTo>
                  <a:lnTo>
                    <a:pt x="454774" y="76149"/>
                  </a:lnTo>
                  <a:lnTo>
                    <a:pt x="867283" y="1295527"/>
                  </a:lnTo>
                  <a:lnTo>
                    <a:pt x="873213" y="1293533"/>
                  </a:lnTo>
                  <a:lnTo>
                    <a:pt x="879094" y="1295527"/>
                  </a:lnTo>
                  <a:lnTo>
                    <a:pt x="1288288" y="76200"/>
                  </a:lnTo>
                  <a:lnTo>
                    <a:pt x="1294904" y="76200"/>
                  </a:lnTo>
                  <a:lnTo>
                    <a:pt x="1296936" y="76885"/>
                  </a:lnTo>
                  <a:lnTo>
                    <a:pt x="1295908" y="84455"/>
                  </a:lnTo>
                  <a:lnTo>
                    <a:pt x="1301115" y="82689"/>
                  </a:lnTo>
                  <a:lnTo>
                    <a:pt x="1301115" y="1293495"/>
                  </a:lnTo>
                  <a:lnTo>
                    <a:pt x="1313815" y="1293495"/>
                  </a:lnTo>
                  <a:lnTo>
                    <a:pt x="1313815" y="82550"/>
                  </a:lnTo>
                  <a:lnTo>
                    <a:pt x="1319149" y="84328"/>
                  </a:lnTo>
                  <a:lnTo>
                    <a:pt x="1318094" y="76923"/>
                  </a:lnTo>
                  <a:lnTo>
                    <a:pt x="1320203" y="76200"/>
                  </a:lnTo>
                  <a:lnTo>
                    <a:pt x="1326718" y="76200"/>
                  </a:lnTo>
                  <a:lnTo>
                    <a:pt x="1741043" y="1295527"/>
                  </a:lnTo>
                  <a:lnTo>
                    <a:pt x="1747481" y="1293355"/>
                  </a:lnTo>
                  <a:lnTo>
                    <a:pt x="1753870" y="1295527"/>
                  </a:lnTo>
                  <a:lnTo>
                    <a:pt x="2163064" y="76200"/>
                  </a:lnTo>
                  <a:lnTo>
                    <a:pt x="2169680" y="76200"/>
                  </a:lnTo>
                  <a:lnTo>
                    <a:pt x="2169909" y="76288"/>
                  </a:lnTo>
                  <a:lnTo>
                    <a:pt x="2168779" y="84328"/>
                  </a:lnTo>
                  <a:lnTo>
                    <a:pt x="2174367" y="82461"/>
                  </a:lnTo>
                  <a:lnTo>
                    <a:pt x="2174367" y="1293495"/>
                  </a:lnTo>
                  <a:lnTo>
                    <a:pt x="2187067" y="1293495"/>
                  </a:lnTo>
                  <a:lnTo>
                    <a:pt x="2187067" y="82029"/>
                  </a:lnTo>
                  <a:lnTo>
                    <a:pt x="2193925" y="84328"/>
                  </a:lnTo>
                  <a:lnTo>
                    <a:pt x="2192769" y="76288"/>
                  </a:lnTo>
                  <a:lnTo>
                    <a:pt x="2192998" y="76200"/>
                  </a:lnTo>
                  <a:lnTo>
                    <a:pt x="2199614" y="76200"/>
                  </a:lnTo>
                  <a:lnTo>
                    <a:pt x="2608834" y="1295527"/>
                  </a:lnTo>
                  <a:lnTo>
                    <a:pt x="2620899" y="1291463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200647" y="3811651"/>
            <a:ext cx="2496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Local</a:t>
            </a:r>
            <a:r>
              <a:rPr sz="2400" b="1" spc="-25" dirty="0"/>
              <a:t> </a:t>
            </a:r>
            <a:r>
              <a:rPr sz="2400" spc="-10" dirty="0"/>
              <a:t>connectivity</a:t>
            </a:r>
            <a:endParaRPr sz="2400"/>
          </a:p>
        </p:txBody>
      </p:sp>
      <p:pic>
        <p:nvPicPr>
          <p:cNvPr id="52" name="object 4">
            <a:extLst>
              <a:ext uri="{FF2B5EF4-FFF2-40B4-BE49-F238E27FC236}">
                <a16:creationId xmlns:a16="http://schemas.microsoft.com/office/drawing/2014/main" id="{92BC5D4C-D867-FB5B-CF05-2A714B806E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5691" y="4186020"/>
            <a:ext cx="3331638" cy="2111936"/>
          </a:xfrm>
          <a:prstGeom prst="rect">
            <a:avLst/>
          </a:prstGeom>
        </p:spPr>
      </p:pic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9B9B9E2-6077-5C34-3264-BC102529B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6200" y="1448319"/>
            <a:ext cx="7406640" cy="45446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/>
              <a:t>e.g.</a:t>
            </a:r>
            <a:r>
              <a:rPr sz="2667" spc="-60" dirty="0"/>
              <a:t> </a:t>
            </a:r>
            <a:r>
              <a:rPr sz="2667" dirty="0"/>
              <a:t>input</a:t>
            </a:r>
            <a:r>
              <a:rPr sz="2667" spc="-60" dirty="0"/>
              <a:t> </a:t>
            </a:r>
            <a:r>
              <a:rPr sz="2667" spc="-33" dirty="0"/>
              <a:t>7x7</a:t>
            </a:r>
            <a:endParaRPr sz="2667"/>
          </a:p>
          <a:p>
            <a:pPr marL="16933"/>
            <a:r>
              <a:rPr sz="2667" b="1" dirty="0"/>
              <a:t>3x3</a:t>
            </a:r>
            <a:r>
              <a:rPr sz="2667" b="1" spc="-73" dirty="0"/>
              <a:t> </a:t>
            </a:r>
            <a:r>
              <a:rPr sz="2667" dirty="0"/>
              <a:t>filter,</a:t>
            </a:r>
            <a:r>
              <a:rPr sz="2667" spc="-73" dirty="0"/>
              <a:t> </a:t>
            </a:r>
            <a:r>
              <a:rPr sz="2667" dirty="0"/>
              <a:t>applied</a:t>
            </a:r>
            <a:r>
              <a:rPr sz="2667" spc="-73" dirty="0"/>
              <a:t> </a:t>
            </a:r>
            <a:r>
              <a:rPr sz="2667" dirty="0"/>
              <a:t>with</a:t>
            </a:r>
            <a:r>
              <a:rPr sz="2667" spc="-53" dirty="0"/>
              <a:t> </a:t>
            </a:r>
            <a:r>
              <a:rPr sz="2667" b="1" dirty="0"/>
              <a:t>stride</a:t>
            </a:r>
            <a:r>
              <a:rPr sz="2667" b="1" spc="-67" dirty="0"/>
              <a:t> 1</a:t>
            </a:r>
            <a:endParaRPr sz="2667"/>
          </a:p>
          <a:p>
            <a:pPr marL="16933"/>
            <a:r>
              <a:rPr sz="2667" b="1" dirty="0"/>
              <a:t>pad</a:t>
            </a:r>
            <a:r>
              <a:rPr sz="2667" b="1" spc="-33" dirty="0"/>
              <a:t> </a:t>
            </a:r>
            <a:r>
              <a:rPr sz="2667" b="1" dirty="0"/>
              <a:t>with</a:t>
            </a:r>
            <a:r>
              <a:rPr sz="2667" b="1" spc="-27" dirty="0"/>
              <a:t> </a:t>
            </a:r>
            <a:r>
              <a:rPr sz="2667" b="1" dirty="0"/>
              <a:t>1</a:t>
            </a:r>
            <a:r>
              <a:rPr sz="2667" b="1" spc="-27" dirty="0"/>
              <a:t> </a:t>
            </a:r>
            <a:r>
              <a:rPr sz="2667" b="1" dirty="0"/>
              <a:t>pixel </a:t>
            </a:r>
            <a:r>
              <a:rPr sz="2667" dirty="0"/>
              <a:t>border</a:t>
            </a:r>
            <a:r>
              <a:rPr sz="2667" spc="-27" dirty="0"/>
              <a:t> </a:t>
            </a:r>
            <a:r>
              <a:rPr sz="2667" dirty="0"/>
              <a:t>=&gt;</a:t>
            </a:r>
            <a:r>
              <a:rPr sz="2667" spc="-27" dirty="0"/>
              <a:t> </a:t>
            </a:r>
            <a:r>
              <a:rPr sz="2667" dirty="0"/>
              <a:t>what</a:t>
            </a:r>
            <a:r>
              <a:rPr sz="2667" spc="-27" dirty="0"/>
              <a:t> </a:t>
            </a:r>
            <a:r>
              <a:rPr sz="2667" dirty="0"/>
              <a:t>is</a:t>
            </a:r>
            <a:r>
              <a:rPr sz="2667" spc="-27" dirty="0"/>
              <a:t> </a:t>
            </a:r>
            <a:r>
              <a:rPr sz="2667" dirty="0"/>
              <a:t>the</a:t>
            </a:r>
            <a:r>
              <a:rPr sz="2667" spc="-27" dirty="0"/>
              <a:t> </a:t>
            </a:r>
            <a:r>
              <a:rPr sz="2667" spc="-13" dirty="0"/>
              <a:t>output?</a:t>
            </a:r>
            <a:endParaRPr sz="2667"/>
          </a:p>
          <a:p>
            <a:pPr>
              <a:spcBef>
                <a:spcPts val="133"/>
              </a:spcBef>
            </a:pPr>
            <a:endParaRPr sz="2667"/>
          </a:p>
          <a:p>
            <a:pPr marL="16933"/>
            <a:r>
              <a:rPr sz="2667" b="1" dirty="0"/>
              <a:t>7x7</a:t>
            </a:r>
            <a:r>
              <a:rPr sz="2667" b="1" spc="-67" dirty="0"/>
              <a:t> </a:t>
            </a:r>
            <a:r>
              <a:rPr sz="2667" b="1" spc="-13" dirty="0"/>
              <a:t>output!</a:t>
            </a:r>
            <a:endParaRPr sz="2667"/>
          </a:p>
          <a:p>
            <a:pPr marL="16933" marR="6773"/>
            <a:r>
              <a:rPr sz="2667" dirty="0"/>
              <a:t>in</a:t>
            </a:r>
            <a:r>
              <a:rPr sz="2667" spc="-60" dirty="0"/>
              <a:t> </a:t>
            </a:r>
            <a:r>
              <a:rPr sz="2667" dirty="0"/>
              <a:t>general,</a:t>
            </a:r>
            <a:r>
              <a:rPr sz="2667" spc="-53" dirty="0"/>
              <a:t> </a:t>
            </a:r>
            <a:r>
              <a:rPr sz="2667" dirty="0"/>
              <a:t>common</a:t>
            </a:r>
            <a:r>
              <a:rPr sz="2667" spc="-53" dirty="0"/>
              <a:t> </a:t>
            </a:r>
            <a:r>
              <a:rPr sz="2667" dirty="0"/>
              <a:t>to</a:t>
            </a:r>
            <a:r>
              <a:rPr sz="2667" spc="-60" dirty="0"/>
              <a:t> </a:t>
            </a:r>
            <a:r>
              <a:rPr sz="2667" dirty="0"/>
              <a:t>see</a:t>
            </a:r>
            <a:r>
              <a:rPr sz="2667" spc="-53" dirty="0"/>
              <a:t> </a:t>
            </a:r>
            <a:r>
              <a:rPr sz="2667" dirty="0"/>
              <a:t>CONV</a:t>
            </a:r>
            <a:r>
              <a:rPr sz="2667" spc="-53" dirty="0"/>
              <a:t> </a:t>
            </a:r>
            <a:r>
              <a:rPr sz="2667" dirty="0"/>
              <a:t>layers</a:t>
            </a:r>
            <a:r>
              <a:rPr sz="2667" spc="-53" dirty="0"/>
              <a:t> </a:t>
            </a:r>
            <a:r>
              <a:rPr sz="2667" spc="-27" dirty="0"/>
              <a:t>with </a:t>
            </a:r>
            <a:r>
              <a:rPr sz="2667" dirty="0"/>
              <a:t>stride</a:t>
            </a:r>
            <a:r>
              <a:rPr sz="2667" spc="-40" dirty="0"/>
              <a:t> </a:t>
            </a:r>
            <a:r>
              <a:rPr sz="2667" dirty="0"/>
              <a:t>1,</a:t>
            </a:r>
            <a:r>
              <a:rPr sz="2667" spc="-40" dirty="0"/>
              <a:t> </a:t>
            </a:r>
            <a:r>
              <a:rPr sz="2667" dirty="0"/>
              <a:t>filters</a:t>
            </a:r>
            <a:r>
              <a:rPr sz="2667" spc="-40" dirty="0"/>
              <a:t> </a:t>
            </a:r>
            <a:r>
              <a:rPr sz="2667" dirty="0"/>
              <a:t>of</a:t>
            </a:r>
            <a:r>
              <a:rPr sz="2667" spc="-33" dirty="0"/>
              <a:t> </a:t>
            </a:r>
            <a:r>
              <a:rPr sz="2667" dirty="0"/>
              <a:t>size</a:t>
            </a:r>
            <a:r>
              <a:rPr sz="2667" spc="-40" dirty="0"/>
              <a:t> </a:t>
            </a:r>
            <a:r>
              <a:rPr sz="2667" dirty="0"/>
              <a:t>FxF,</a:t>
            </a:r>
            <a:r>
              <a:rPr sz="2667" spc="-40" dirty="0"/>
              <a:t> </a:t>
            </a:r>
            <a:r>
              <a:rPr sz="2667" dirty="0"/>
              <a:t>and</a:t>
            </a:r>
            <a:r>
              <a:rPr sz="2667" spc="-40" dirty="0"/>
              <a:t> </a:t>
            </a:r>
            <a:r>
              <a:rPr sz="2667" spc="-13" dirty="0"/>
              <a:t>zero-</a:t>
            </a:r>
            <a:r>
              <a:rPr sz="2667" dirty="0"/>
              <a:t>padding</a:t>
            </a:r>
            <a:r>
              <a:rPr sz="2667" spc="-33" dirty="0"/>
              <a:t> </a:t>
            </a:r>
            <a:r>
              <a:rPr sz="2667" spc="-27" dirty="0"/>
              <a:t>with </a:t>
            </a:r>
            <a:r>
              <a:rPr sz="2667" spc="-13" dirty="0"/>
              <a:t>(F-</a:t>
            </a:r>
            <a:r>
              <a:rPr sz="2667" dirty="0"/>
              <a:t>1)/2.</a:t>
            </a:r>
            <a:r>
              <a:rPr sz="2667" spc="-60" dirty="0"/>
              <a:t> </a:t>
            </a:r>
            <a:r>
              <a:rPr sz="2667" dirty="0"/>
              <a:t>(will</a:t>
            </a:r>
            <a:r>
              <a:rPr sz="2667" spc="-53" dirty="0"/>
              <a:t> </a:t>
            </a:r>
            <a:r>
              <a:rPr sz="2667" dirty="0"/>
              <a:t>preserve</a:t>
            </a:r>
            <a:r>
              <a:rPr sz="2667" spc="-53" dirty="0"/>
              <a:t> </a:t>
            </a:r>
            <a:r>
              <a:rPr sz="2667" dirty="0"/>
              <a:t>size</a:t>
            </a:r>
            <a:r>
              <a:rPr sz="2667" spc="-60" dirty="0"/>
              <a:t> </a:t>
            </a:r>
            <a:r>
              <a:rPr sz="2667" spc="-13" dirty="0"/>
              <a:t>spatially)</a:t>
            </a:r>
            <a:endParaRPr sz="2667"/>
          </a:p>
          <a:p>
            <a:pPr marL="673083" marR="3063163" indent="-656996" algn="just"/>
            <a:r>
              <a:rPr sz="2667" dirty="0">
                <a:solidFill>
                  <a:srgbClr val="0000FF"/>
                </a:solidFill>
              </a:rPr>
              <a:t>e.g.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F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3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=&gt;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zero</a:t>
            </a:r>
            <a:r>
              <a:rPr sz="2667" spc="-27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pad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with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spc="-67" dirty="0">
                <a:solidFill>
                  <a:srgbClr val="0000FF"/>
                </a:solidFill>
              </a:rPr>
              <a:t>1 </a:t>
            </a:r>
            <a:r>
              <a:rPr sz="2667" dirty="0">
                <a:solidFill>
                  <a:srgbClr val="0000FF"/>
                </a:solidFill>
              </a:rPr>
              <a:t>F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5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=&gt;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zero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pad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with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spc="-67" dirty="0">
                <a:solidFill>
                  <a:srgbClr val="0000FF"/>
                </a:solidFill>
              </a:rPr>
              <a:t>2 </a:t>
            </a:r>
            <a:r>
              <a:rPr sz="2667" dirty="0">
                <a:solidFill>
                  <a:srgbClr val="0000FF"/>
                </a:solidFill>
              </a:rPr>
              <a:t>F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7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=&gt;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zero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pad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dirty="0">
                <a:solidFill>
                  <a:srgbClr val="0000FF"/>
                </a:solidFill>
              </a:rPr>
              <a:t>with</a:t>
            </a:r>
            <a:r>
              <a:rPr sz="2667" spc="-33" dirty="0">
                <a:solidFill>
                  <a:srgbClr val="0000FF"/>
                </a:solidFill>
              </a:rPr>
              <a:t> </a:t>
            </a:r>
            <a:r>
              <a:rPr sz="2667" spc="-67" dirty="0">
                <a:solidFill>
                  <a:srgbClr val="0000FF"/>
                </a:solidFill>
              </a:rPr>
              <a:t>3</a:t>
            </a:r>
            <a:endParaRPr sz="2667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6850" y="1256550"/>
          <a:ext cx="3573773" cy="4701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72B6BB6E-1960-6889-4288-BC59236F5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940" y="63263"/>
            <a:ext cx="11833860" cy="1068355"/>
          </a:xfrm>
          <a:prstGeom prst="rect">
            <a:avLst/>
          </a:prstGeom>
        </p:spPr>
        <p:txBody>
          <a:bodyPr spcFirstLastPara="1" vert="horz" wrap="square" lIns="0" tIns="435723" rIns="0" bIns="0" rtlCol="0" anchor="b" anchorCtr="0">
            <a:spAutoFit/>
          </a:bodyPr>
          <a:lstStyle/>
          <a:p>
            <a:pPr marL="16594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In</a:t>
            </a:r>
            <a:r>
              <a:rPr sz="4000" spc="-47" dirty="0"/>
              <a:t> </a:t>
            </a:r>
            <a:r>
              <a:rPr sz="4000" dirty="0"/>
              <a:t>practice:</a:t>
            </a:r>
            <a:r>
              <a:rPr sz="4000" spc="-27" dirty="0"/>
              <a:t> </a:t>
            </a:r>
            <a:r>
              <a:rPr sz="4000" dirty="0"/>
              <a:t>Common</a:t>
            </a:r>
            <a:r>
              <a:rPr sz="4000" spc="-27" dirty="0"/>
              <a:t> </a:t>
            </a:r>
            <a:r>
              <a:rPr sz="4000" dirty="0"/>
              <a:t>to</a:t>
            </a:r>
            <a:r>
              <a:rPr sz="4000" spc="-27" dirty="0"/>
              <a:t> </a:t>
            </a:r>
            <a:r>
              <a:rPr sz="4000" dirty="0"/>
              <a:t>zero</a:t>
            </a:r>
            <a:r>
              <a:rPr sz="4000" spc="-27" dirty="0"/>
              <a:t> </a:t>
            </a:r>
            <a:r>
              <a:rPr sz="4000" dirty="0"/>
              <a:t>pad</a:t>
            </a:r>
            <a:r>
              <a:rPr sz="4000" spc="-27" dirty="0"/>
              <a:t> </a:t>
            </a:r>
            <a:r>
              <a:rPr sz="4000" dirty="0"/>
              <a:t>the</a:t>
            </a:r>
            <a:r>
              <a:rPr sz="4000" spc="-27" dirty="0"/>
              <a:t> </a:t>
            </a:r>
            <a:r>
              <a:rPr sz="4000" spc="-13" dirty="0"/>
              <a:t>border</a:t>
            </a:r>
            <a:endParaRPr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82307-665E-80B1-6178-14C90D1B0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9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61" y="643813"/>
            <a:ext cx="11172878" cy="51158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48DBC0-8839-6454-DEB4-AA7AEAFC41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0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61" y="643813"/>
            <a:ext cx="11172878" cy="5115827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3623626-7C35-0E51-E687-99F211294B8F}"/>
              </a:ext>
            </a:extLst>
          </p:cNvPr>
          <p:cNvSpPr txBox="1"/>
          <p:nvPr/>
        </p:nvSpPr>
        <p:spPr>
          <a:xfrm>
            <a:off x="6345267" y="205641"/>
            <a:ext cx="5322147" cy="26280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</a:rPr>
              <a:t>Common</a:t>
            </a:r>
            <a:r>
              <a:rPr sz="2400" spc="-40" dirty="0">
                <a:solidFill>
                  <a:srgbClr val="FF0000"/>
                </a:solidFill>
              </a:rPr>
              <a:t> </a:t>
            </a:r>
            <a:r>
              <a:rPr sz="2400" spc="-13" dirty="0">
                <a:solidFill>
                  <a:srgbClr val="FF0000"/>
                </a:solidFill>
              </a:rPr>
              <a:t>settings:</a:t>
            </a:r>
            <a:endParaRPr sz="2400"/>
          </a:p>
          <a:p>
            <a:pPr>
              <a:spcBef>
                <a:spcPts val="160"/>
              </a:spcBef>
            </a:pPr>
            <a:endParaRPr sz="2400"/>
          </a:p>
          <a:p>
            <a:pPr marL="16933"/>
            <a:r>
              <a:rPr sz="2400" dirty="0">
                <a:solidFill>
                  <a:srgbClr val="FF0000"/>
                </a:solidFill>
              </a:rPr>
              <a:t>K</a:t>
            </a:r>
            <a:r>
              <a:rPr sz="2400" spc="-2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(powers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of</a:t>
            </a:r>
            <a:r>
              <a:rPr sz="2400" spc="-2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2,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e.g.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32,</a:t>
            </a:r>
            <a:r>
              <a:rPr sz="2400" spc="-2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64,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128,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27" dirty="0">
                <a:solidFill>
                  <a:srgbClr val="FF0000"/>
                </a:solidFill>
              </a:rPr>
              <a:t>512)</a:t>
            </a:r>
            <a:endParaRPr sz="2400"/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sz="2400" spc="-67" dirty="0">
                <a:solidFill>
                  <a:srgbClr val="FF0000"/>
                </a:solidFill>
              </a:rPr>
              <a:t>-</a:t>
            </a:r>
            <a:r>
              <a:rPr sz="2400" dirty="0">
                <a:solidFill>
                  <a:srgbClr val="FF0000"/>
                </a:solidFill>
              </a:rPr>
              <a:t>	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3,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1,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P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67" dirty="0">
                <a:solidFill>
                  <a:srgbClr val="FF0000"/>
                </a:solidFill>
              </a:rPr>
              <a:t>1</a:t>
            </a:r>
            <a:endParaRPr sz="2400"/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sz="2400" spc="-67" dirty="0">
                <a:solidFill>
                  <a:srgbClr val="FF0000"/>
                </a:solidFill>
              </a:rPr>
              <a:t>-</a:t>
            </a:r>
            <a:r>
              <a:rPr sz="2400" dirty="0">
                <a:solidFill>
                  <a:srgbClr val="FF0000"/>
                </a:solidFill>
              </a:rPr>
              <a:t>	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5,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1,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P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67" dirty="0">
                <a:solidFill>
                  <a:srgbClr val="FF0000"/>
                </a:solidFill>
              </a:rPr>
              <a:t>2</a:t>
            </a:r>
            <a:endParaRPr sz="2400"/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sz="2400" spc="-67" dirty="0">
                <a:solidFill>
                  <a:srgbClr val="FF0000"/>
                </a:solidFill>
              </a:rPr>
              <a:t>-</a:t>
            </a:r>
            <a:r>
              <a:rPr sz="2400" dirty="0">
                <a:solidFill>
                  <a:srgbClr val="FF0000"/>
                </a:solidFill>
              </a:rPr>
              <a:t>	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5,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2,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P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?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(whatever</a:t>
            </a:r>
            <a:r>
              <a:rPr sz="2400" spc="-13" dirty="0">
                <a:solidFill>
                  <a:srgbClr val="FF0000"/>
                </a:solidFill>
              </a:rPr>
              <a:t> fits)</a:t>
            </a:r>
            <a:endParaRPr sz="2400"/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sz="2400" spc="-67" dirty="0">
                <a:solidFill>
                  <a:srgbClr val="FF0000"/>
                </a:solidFill>
              </a:rPr>
              <a:t>-</a:t>
            </a:r>
            <a:r>
              <a:rPr sz="2400" dirty="0">
                <a:solidFill>
                  <a:srgbClr val="FF0000"/>
                </a:solidFill>
              </a:rPr>
              <a:t>	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1,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1,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P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67" dirty="0">
                <a:solidFill>
                  <a:srgbClr val="FF0000"/>
                </a:solidFill>
              </a:rPr>
              <a:t>0</a:t>
            </a:r>
            <a:endParaRPr sz="24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BAD2E0B-02C4-00B0-3B6B-425C24FFD4B3}"/>
              </a:ext>
            </a:extLst>
          </p:cNvPr>
          <p:cNvSpPr/>
          <p:nvPr/>
        </p:nvSpPr>
        <p:spPr>
          <a:xfrm>
            <a:off x="1418253" y="1894000"/>
            <a:ext cx="4472439" cy="1315731"/>
          </a:xfrm>
          <a:custGeom>
            <a:avLst/>
            <a:gdLst/>
            <a:ahLst/>
            <a:cxnLst/>
            <a:rect l="l" t="t" r="r" b="b"/>
            <a:pathLst>
              <a:path w="2966720" h="927100">
                <a:moveTo>
                  <a:pt x="0" y="0"/>
                </a:moveTo>
                <a:lnTo>
                  <a:pt x="2966099" y="0"/>
                </a:lnTo>
                <a:lnTo>
                  <a:pt x="2966099" y="926999"/>
                </a:lnTo>
                <a:lnTo>
                  <a:pt x="0" y="926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9D3CF-1B2D-4259-75B0-6D8DF779C1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674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8" y="356347"/>
            <a:ext cx="7314353" cy="39925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dirty="0"/>
              <a:t>Example</a:t>
            </a:r>
            <a:r>
              <a:rPr sz="4000" spc="-7" dirty="0"/>
              <a:t> </a:t>
            </a:r>
            <a:r>
              <a:rPr sz="4000" spc="-13" dirty="0"/>
              <a:t>time:</a:t>
            </a:r>
            <a:endParaRPr sz="4000" dirty="0"/>
          </a:p>
          <a:p>
            <a:pPr>
              <a:spcBef>
                <a:spcPts val="197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Input</a:t>
            </a:r>
            <a:r>
              <a:rPr sz="4000" spc="-40" dirty="0"/>
              <a:t> </a:t>
            </a:r>
            <a:r>
              <a:rPr sz="4000" dirty="0"/>
              <a:t>volume:</a:t>
            </a:r>
            <a:r>
              <a:rPr sz="4000" spc="7" dirty="0"/>
              <a:t> </a:t>
            </a:r>
            <a:r>
              <a:rPr sz="4000" b="1" spc="-13" dirty="0"/>
              <a:t>32x32x3</a:t>
            </a:r>
            <a:endParaRPr sz="4000" dirty="0"/>
          </a:p>
          <a:p>
            <a:pPr marL="16933"/>
            <a:r>
              <a:rPr sz="4000" dirty="0"/>
              <a:t>10</a:t>
            </a:r>
            <a:r>
              <a:rPr sz="4000" spc="-33" dirty="0"/>
              <a:t> </a:t>
            </a:r>
            <a:r>
              <a:rPr sz="4000" dirty="0"/>
              <a:t>5x5</a:t>
            </a:r>
            <a:r>
              <a:rPr sz="4000" spc="-20" dirty="0"/>
              <a:t> </a:t>
            </a:r>
            <a:r>
              <a:rPr sz="4000" dirty="0"/>
              <a:t>filters</a:t>
            </a:r>
            <a:r>
              <a:rPr sz="4000" spc="-20" dirty="0"/>
              <a:t> </a:t>
            </a:r>
            <a:r>
              <a:rPr sz="4000" dirty="0"/>
              <a:t>with</a:t>
            </a:r>
            <a:r>
              <a:rPr sz="4000" spc="-20" dirty="0"/>
              <a:t> </a:t>
            </a:r>
            <a:r>
              <a:rPr sz="4000" dirty="0"/>
              <a:t>stride</a:t>
            </a:r>
            <a:r>
              <a:rPr sz="4000" spc="-20" dirty="0"/>
              <a:t> </a:t>
            </a:r>
            <a:r>
              <a:rPr sz="4000" dirty="0"/>
              <a:t>1,</a:t>
            </a:r>
            <a:r>
              <a:rPr sz="4000" spc="-20" dirty="0"/>
              <a:t> </a:t>
            </a:r>
            <a:r>
              <a:rPr sz="4000" dirty="0"/>
              <a:t>pad</a:t>
            </a:r>
            <a:r>
              <a:rPr sz="4000" spc="-20" dirty="0"/>
              <a:t> </a:t>
            </a:r>
            <a:r>
              <a:rPr sz="4000" spc="-67" dirty="0"/>
              <a:t>2</a:t>
            </a:r>
            <a:endParaRPr sz="4000" dirty="0"/>
          </a:p>
          <a:p>
            <a:pPr>
              <a:spcBef>
                <a:spcPts val="19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Output</a:t>
            </a:r>
            <a:r>
              <a:rPr sz="4000" spc="-40" dirty="0"/>
              <a:t> </a:t>
            </a:r>
            <a:r>
              <a:rPr sz="4000" dirty="0"/>
              <a:t>volume</a:t>
            </a:r>
            <a:r>
              <a:rPr sz="4000" spc="-40" dirty="0"/>
              <a:t> </a:t>
            </a:r>
            <a:r>
              <a:rPr sz="4000" dirty="0"/>
              <a:t>size:</a:t>
            </a:r>
            <a:r>
              <a:rPr sz="4000" spc="-33" dirty="0"/>
              <a:t> </a:t>
            </a:r>
            <a:r>
              <a:rPr sz="4000" spc="-67" dirty="0"/>
              <a:t>?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8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8" y="0"/>
                  </a:lnTo>
                  <a:lnTo>
                    <a:pt x="159008" y="1503009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3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8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8" y="554390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8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8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8" y="554390"/>
                  </a:moveTo>
                  <a:lnTo>
                    <a:pt x="159008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6"/>
            <a:ext cx="970280" cy="55033"/>
            <a:chOff x="7385370" y="1073014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7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5FED8C7-AF46-46F7-9FB9-1534C5BC37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14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7" y="356347"/>
            <a:ext cx="7383780" cy="52236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dirty="0"/>
              <a:t>Example</a:t>
            </a:r>
            <a:r>
              <a:rPr sz="4000" spc="-7" dirty="0"/>
              <a:t> </a:t>
            </a:r>
            <a:r>
              <a:rPr sz="4000" spc="-13" dirty="0"/>
              <a:t>time:</a:t>
            </a:r>
            <a:endParaRPr sz="4000" dirty="0"/>
          </a:p>
          <a:p>
            <a:pPr>
              <a:spcBef>
                <a:spcPts val="197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Input</a:t>
            </a:r>
            <a:r>
              <a:rPr sz="4000" spc="-40" dirty="0"/>
              <a:t> </a:t>
            </a:r>
            <a:r>
              <a:rPr sz="4000" dirty="0"/>
              <a:t>volume:</a:t>
            </a:r>
            <a:r>
              <a:rPr sz="4000" spc="7" dirty="0"/>
              <a:t> </a:t>
            </a:r>
            <a:r>
              <a:rPr sz="4000" b="1" spc="-13" dirty="0">
                <a:solidFill>
                  <a:srgbClr val="0000FF"/>
                </a:solidFill>
              </a:rPr>
              <a:t>32x32</a:t>
            </a:r>
            <a:r>
              <a:rPr sz="4000" b="1" spc="-13" dirty="0"/>
              <a:t>x3</a:t>
            </a:r>
            <a:endParaRPr sz="4000" dirty="0"/>
          </a:p>
          <a:p>
            <a:pPr marL="16933"/>
            <a:r>
              <a:rPr sz="4000" dirty="0">
                <a:solidFill>
                  <a:srgbClr val="FF0000"/>
                </a:solidFill>
              </a:rPr>
              <a:t>10</a:t>
            </a:r>
            <a:r>
              <a:rPr sz="4000" spc="-20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FF"/>
                </a:solidFill>
              </a:rPr>
              <a:t>5x5</a:t>
            </a:r>
            <a:r>
              <a:rPr sz="4000" spc="-20" dirty="0">
                <a:solidFill>
                  <a:srgbClr val="FF00FF"/>
                </a:solidFill>
              </a:rPr>
              <a:t> </a:t>
            </a:r>
            <a:r>
              <a:rPr sz="4000" dirty="0"/>
              <a:t>filters</a:t>
            </a:r>
            <a:r>
              <a:rPr sz="4000" spc="-20" dirty="0"/>
              <a:t> </a:t>
            </a:r>
            <a:r>
              <a:rPr sz="4000" dirty="0"/>
              <a:t>with</a:t>
            </a:r>
            <a:r>
              <a:rPr sz="4000" spc="-20" dirty="0"/>
              <a:t> </a:t>
            </a:r>
            <a:r>
              <a:rPr sz="4000" dirty="0"/>
              <a:t>stride </a:t>
            </a:r>
            <a:r>
              <a:rPr sz="4000" dirty="0">
                <a:solidFill>
                  <a:srgbClr val="37761C"/>
                </a:solidFill>
              </a:rPr>
              <a:t>1</a:t>
            </a:r>
            <a:r>
              <a:rPr sz="4000" dirty="0"/>
              <a:t>,</a:t>
            </a:r>
            <a:r>
              <a:rPr sz="4000" spc="-20" dirty="0"/>
              <a:t> </a:t>
            </a:r>
            <a:r>
              <a:rPr sz="4000" dirty="0"/>
              <a:t>pad</a:t>
            </a:r>
            <a:r>
              <a:rPr sz="4000" spc="-7" dirty="0"/>
              <a:t> </a:t>
            </a:r>
            <a:r>
              <a:rPr sz="4000" spc="-67" dirty="0">
                <a:solidFill>
                  <a:srgbClr val="9900FF"/>
                </a:solidFill>
              </a:rPr>
              <a:t>2</a:t>
            </a:r>
            <a:endParaRPr sz="4000" dirty="0"/>
          </a:p>
          <a:p>
            <a:pPr>
              <a:spcBef>
                <a:spcPts val="19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Output</a:t>
            </a:r>
            <a:r>
              <a:rPr sz="4000" spc="-40" dirty="0"/>
              <a:t> </a:t>
            </a:r>
            <a:r>
              <a:rPr sz="4000" dirty="0"/>
              <a:t>volume</a:t>
            </a:r>
            <a:r>
              <a:rPr sz="4000" spc="-40" dirty="0"/>
              <a:t> </a:t>
            </a:r>
            <a:r>
              <a:rPr sz="4000" spc="-13" dirty="0"/>
              <a:t>size:</a:t>
            </a:r>
            <a:endParaRPr sz="4000" dirty="0"/>
          </a:p>
          <a:p>
            <a:pPr marL="16933"/>
            <a:r>
              <a:rPr sz="4000" spc="-13" dirty="0"/>
              <a:t>(</a:t>
            </a:r>
            <a:r>
              <a:rPr sz="4000" spc="-13" dirty="0">
                <a:solidFill>
                  <a:srgbClr val="0000FF"/>
                </a:solidFill>
              </a:rPr>
              <a:t>32</a:t>
            </a:r>
            <a:r>
              <a:rPr sz="4000" spc="-13" dirty="0"/>
              <a:t>+2*</a:t>
            </a:r>
            <a:r>
              <a:rPr sz="4000" spc="-13" dirty="0">
                <a:solidFill>
                  <a:srgbClr val="9900FF"/>
                </a:solidFill>
              </a:rPr>
              <a:t>2</a:t>
            </a:r>
            <a:r>
              <a:rPr sz="4000" spc="-13" dirty="0"/>
              <a:t>-</a:t>
            </a:r>
            <a:r>
              <a:rPr sz="4000" dirty="0">
                <a:solidFill>
                  <a:srgbClr val="FF00FF"/>
                </a:solidFill>
              </a:rPr>
              <a:t>5</a:t>
            </a:r>
            <a:r>
              <a:rPr sz="4000" dirty="0"/>
              <a:t>)/</a:t>
            </a:r>
            <a:r>
              <a:rPr sz="4000" dirty="0">
                <a:solidFill>
                  <a:srgbClr val="37761C"/>
                </a:solidFill>
              </a:rPr>
              <a:t>1</a:t>
            </a:r>
            <a:r>
              <a:rPr sz="4000" dirty="0"/>
              <a:t>+1</a:t>
            </a:r>
            <a:r>
              <a:rPr sz="4000" spc="-20" dirty="0"/>
              <a:t> </a:t>
            </a:r>
            <a:r>
              <a:rPr sz="4000" dirty="0"/>
              <a:t>=</a:t>
            </a:r>
            <a:r>
              <a:rPr sz="4000" spc="-27" dirty="0"/>
              <a:t> </a:t>
            </a:r>
            <a:r>
              <a:rPr sz="4000" dirty="0"/>
              <a:t>32</a:t>
            </a:r>
            <a:r>
              <a:rPr sz="4000" spc="-13" dirty="0"/>
              <a:t> </a:t>
            </a:r>
            <a:r>
              <a:rPr sz="4000" dirty="0"/>
              <a:t>spatially,</a:t>
            </a:r>
            <a:r>
              <a:rPr sz="4000" spc="-20" dirty="0"/>
              <a:t> </a:t>
            </a:r>
            <a:r>
              <a:rPr sz="4000" spc="-33" dirty="0"/>
              <a:t>so</a:t>
            </a:r>
            <a:endParaRPr sz="4000" dirty="0"/>
          </a:p>
          <a:p>
            <a:pPr marL="16933"/>
            <a:r>
              <a:rPr lang="en-US" sz="4000" spc="-13" dirty="0"/>
              <a:t>=&gt; </a:t>
            </a:r>
            <a:r>
              <a:rPr sz="4000" spc="-13" dirty="0"/>
              <a:t>32x32x</a:t>
            </a:r>
            <a:r>
              <a:rPr sz="4000" spc="-13" dirty="0">
                <a:solidFill>
                  <a:srgbClr val="FF0000"/>
                </a:solidFill>
              </a:rPr>
              <a:t>10</a:t>
            </a:r>
            <a:r>
              <a:rPr lang="en-US" sz="4000" spc="-13" dirty="0">
                <a:solidFill>
                  <a:schemeClr val="tx1"/>
                </a:solidFill>
              </a:rPr>
              <a:t> =</a:t>
            </a:r>
            <a:r>
              <a:rPr lang="en-US" sz="4000" b="1" spc="-13" dirty="0">
                <a:solidFill>
                  <a:srgbClr val="FF0000"/>
                </a:solidFill>
              </a:rPr>
              <a:t> </a:t>
            </a:r>
            <a:r>
              <a:rPr lang="en-US" sz="4000" b="1" spc="-13" dirty="0">
                <a:solidFill>
                  <a:schemeClr val="tx1"/>
                </a:solidFill>
              </a:rPr>
              <a:t>10240</a:t>
            </a:r>
            <a:endParaRPr sz="4000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8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8" y="0"/>
                  </a:lnTo>
                  <a:lnTo>
                    <a:pt x="159008" y="1503009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3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8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8" y="554390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8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8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8" y="554390"/>
                  </a:moveTo>
                  <a:lnTo>
                    <a:pt x="159008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6"/>
            <a:ext cx="970280" cy="55033"/>
            <a:chOff x="7385370" y="1073014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7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190769E-77F3-B23F-3844-902E42E68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62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767" y="356347"/>
            <a:ext cx="8105987" cy="39925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dirty="0"/>
              <a:t>Example</a:t>
            </a:r>
            <a:r>
              <a:rPr sz="4000" spc="-7" dirty="0"/>
              <a:t> </a:t>
            </a:r>
            <a:r>
              <a:rPr sz="4000" spc="-13" dirty="0"/>
              <a:t>time:</a:t>
            </a:r>
            <a:endParaRPr sz="4000" dirty="0"/>
          </a:p>
          <a:p>
            <a:pPr>
              <a:spcBef>
                <a:spcPts val="197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Input</a:t>
            </a:r>
            <a:r>
              <a:rPr sz="4000" spc="-40" dirty="0"/>
              <a:t> </a:t>
            </a:r>
            <a:r>
              <a:rPr sz="4000" dirty="0"/>
              <a:t>volume:</a:t>
            </a:r>
            <a:r>
              <a:rPr sz="4000" spc="7" dirty="0"/>
              <a:t> </a:t>
            </a:r>
            <a:r>
              <a:rPr sz="4000" b="1" spc="-13" dirty="0"/>
              <a:t>32x32x3</a:t>
            </a:r>
            <a:endParaRPr sz="4000" dirty="0"/>
          </a:p>
          <a:p>
            <a:pPr marL="16933"/>
            <a:r>
              <a:rPr sz="4000" dirty="0"/>
              <a:t>10</a:t>
            </a:r>
            <a:r>
              <a:rPr sz="4000" spc="-33" dirty="0"/>
              <a:t> </a:t>
            </a:r>
            <a:r>
              <a:rPr sz="4000" dirty="0"/>
              <a:t>5x5</a:t>
            </a:r>
            <a:r>
              <a:rPr sz="4000" spc="-20" dirty="0"/>
              <a:t> </a:t>
            </a:r>
            <a:r>
              <a:rPr sz="4000" dirty="0"/>
              <a:t>filters</a:t>
            </a:r>
            <a:r>
              <a:rPr sz="4000" spc="-20" dirty="0"/>
              <a:t> </a:t>
            </a:r>
            <a:r>
              <a:rPr sz="4000" dirty="0"/>
              <a:t>with</a:t>
            </a:r>
            <a:r>
              <a:rPr sz="4000" spc="-20" dirty="0"/>
              <a:t> </a:t>
            </a:r>
            <a:r>
              <a:rPr sz="4000" dirty="0"/>
              <a:t>stride</a:t>
            </a:r>
            <a:r>
              <a:rPr sz="4000" spc="-20" dirty="0"/>
              <a:t> </a:t>
            </a:r>
            <a:r>
              <a:rPr sz="4000" dirty="0"/>
              <a:t>1,</a:t>
            </a:r>
            <a:r>
              <a:rPr sz="4000" spc="-20" dirty="0"/>
              <a:t> </a:t>
            </a:r>
            <a:r>
              <a:rPr sz="4000" dirty="0"/>
              <a:t>pad</a:t>
            </a:r>
            <a:r>
              <a:rPr sz="4000" spc="-20" dirty="0"/>
              <a:t> </a:t>
            </a:r>
            <a:r>
              <a:rPr sz="4000" spc="-67" dirty="0"/>
              <a:t>2</a:t>
            </a:r>
            <a:endParaRPr sz="4000" dirty="0"/>
          </a:p>
          <a:p>
            <a:pPr>
              <a:spcBef>
                <a:spcPts val="193"/>
              </a:spcBef>
            </a:pPr>
            <a:endParaRPr sz="4000" dirty="0"/>
          </a:p>
          <a:p>
            <a:pPr marL="16933">
              <a:spcBef>
                <a:spcPts val="7"/>
              </a:spcBef>
            </a:pPr>
            <a:r>
              <a:rPr sz="4000" dirty="0"/>
              <a:t>Number</a:t>
            </a:r>
            <a:r>
              <a:rPr sz="4000" spc="-13" dirty="0"/>
              <a:t> </a:t>
            </a:r>
            <a:r>
              <a:rPr sz="4000" dirty="0"/>
              <a:t>of</a:t>
            </a:r>
            <a:r>
              <a:rPr sz="4000" spc="-7" dirty="0"/>
              <a:t> </a:t>
            </a:r>
            <a:r>
              <a:rPr sz="4000" dirty="0"/>
              <a:t>parameters</a:t>
            </a:r>
            <a:r>
              <a:rPr sz="4000" spc="-13" dirty="0"/>
              <a:t> </a:t>
            </a:r>
            <a:r>
              <a:rPr sz="4000" dirty="0"/>
              <a:t>in</a:t>
            </a:r>
            <a:r>
              <a:rPr sz="4000" spc="-7" dirty="0"/>
              <a:t> </a:t>
            </a:r>
            <a:r>
              <a:rPr sz="4000" dirty="0"/>
              <a:t>this</a:t>
            </a:r>
            <a:r>
              <a:rPr sz="4000" spc="-7" dirty="0"/>
              <a:t> </a:t>
            </a:r>
            <a:r>
              <a:rPr sz="4000" spc="-13" dirty="0"/>
              <a:t>layer?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4" name="object 4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8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8" y="0"/>
                  </a:lnTo>
                  <a:lnTo>
                    <a:pt x="159008" y="1503009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5" name="object 5"/>
            <p:cNvSpPr/>
            <p:nvPr/>
          </p:nvSpPr>
          <p:spPr>
            <a:xfrm>
              <a:off x="6723413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6" name="object 6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8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8" y="554390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7" name="object 7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8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8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8" y="554390"/>
                  </a:moveTo>
                  <a:lnTo>
                    <a:pt x="159008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847160" y="1430686"/>
            <a:ext cx="970280" cy="55033"/>
            <a:chOff x="7385370" y="1073014"/>
            <a:chExt cx="727710" cy="41275"/>
          </a:xfrm>
        </p:grpSpPr>
        <p:sp>
          <p:nvSpPr>
            <p:cNvPr id="9" name="object 9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3" name="object 13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877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FD848FA-84B8-0895-FE0E-360CE38CE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4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7767" y="1801414"/>
            <a:ext cx="7315200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/>
              <a:t>Input</a:t>
            </a:r>
            <a:r>
              <a:rPr sz="4000" spc="-53" dirty="0"/>
              <a:t> </a:t>
            </a:r>
            <a:r>
              <a:rPr sz="4000" dirty="0"/>
              <a:t>volume:</a:t>
            </a:r>
            <a:r>
              <a:rPr sz="4000" spc="7" dirty="0"/>
              <a:t> </a:t>
            </a:r>
            <a:r>
              <a:rPr sz="4000" b="1" spc="-13" dirty="0">
                <a:solidFill>
                  <a:srgbClr val="0000FF"/>
                </a:solidFill>
              </a:rPr>
              <a:t>32x32</a:t>
            </a:r>
            <a:r>
              <a:rPr sz="4000" b="1" spc="-13" dirty="0"/>
              <a:t>x</a:t>
            </a:r>
            <a:r>
              <a:rPr sz="4000" b="1" spc="-13" dirty="0">
                <a:solidFill>
                  <a:srgbClr val="FF9900"/>
                </a:solidFill>
              </a:rPr>
              <a:t>3</a:t>
            </a:r>
            <a:endParaRPr sz="4000" dirty="0"/>
          </a:p>
          <a:p>
            <a:pPr marL="16933"/>
            <a:r>
              <a:rPr sz="4000" dirty="0">
                <a:solidFill>
                  <a:srgbClr val="FF0000"/>
                </a:solidFill>
              </a:rPr>
              <a:t>10</a:t>
            </a:r>
            <a:r>
              <a:rPr sz="4000" spc="-33" dirty="0">
                <a:solidFill>
                  <a:srgbClr val="FF0000"/>
                </a:solidFill>
              </a:rPr>
              <a:t> </a:t>
            </a:r>
            <a:r>
              <a:rPr sz="4000" dirty="0">
                <a:solidFill>
                  <a:srgbClr val="FF00FF"/>
                </a:solidFill>
              </a:rPr>
              <a:t>5x5</a:t>
            </a:r>
            <a:r>
              <a:rPr sz="4000" spc="-13" dirty="0">
                <a:solidFill>
                  <a:srgbClr val="FF00FF"/>
                </a:solidFill>
              </a:rPr>
              <a:t> </a:t>
            </a:r>
            <a:r>
              <a:rPr sz="4000" dirty="0"/>
              <a:t>filters</a:t>
            </a:r>
            <a:r>
              <a:rPr sz="4000" spc="-20" dirty="0"/>
              <a:t> </a:t>
            </a:r>
            <a:r>
              <a:rPr sz="4000" dirty="0"/>
              <a:t>with</a:t>
            </a:r>
            <a:r>
              <a:rPr sz="4000" spc="-20" dirty="0"/>
              <a:t> </a:t>
            </a:r>
            <a:r>
              <a:rPr sz="4000" dirty="0"/>
              <a:t>stride</a:t>
            </a:r>
            <a:r>
              <a:rPr sz="4000" spc="-20" dirty="0"/>
              <a:t> </a:t>
            </a:r>
            <a:r>
              <a:rPr sz="4000" dirty="0"/>
              <a:t>1,</a:t>
            </a:r>
            <a:r>
              <a:rPr sz="4000" spc="-20" dirty="0"/>
              <a:t> </a:t>
            </a:r>
            <a:r>
              <a:rPr sz="4000" dirty="0"/>
              <a:t>pad</a:t>
            </a:r>
            <a:r>
              <a:rPr sz="4000" spc="-20" dirty="0"/>
              <a:t> </a:t>
            </a:r>
            <a:r>
              <a:rPr sz="4000" spc="-67" dirty="0"/>
              <a:t>2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367767" y="3630214"/>
            <a:ext cx="8420947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000" dirty="0"/>
              <a:t>Number</a:t>
            </a:r>
            <a:r>
              <a:rPr sz="4000" spc="-13" dirty="0"/>
              <a:t> </a:t>
            </a:r>
            <a:r>
              <a:rPr sz="4000" dirty="0"/>
              <a:t>of</a:t>
            </a:r>
            <a:r>
              <a:rPr sz="4000" spc="-7" dirty="0"/>
              <a:t> </a:t>
            </a:r>
            <a:r>
              <a:rPr sz="4000" dirty="0"/>
              <a:t>parameters</a:t>
            </a:r>
            <a:r>
              <a:rPr sz="4000" spc="-13" dirty="0"/>
              <a:t> </a:t>
            </a:r>
            <a:r>
              <a:rPr sz="4000" dirty="0"/>
              <a:t>in</a:t>
            </a:r>
            <a:r>
              <a:rPr sz="4000" spc="-7" dirty="0"/>
              <a:t> </a:t>
            </a:r>
            <a:r>
              <a:rPr sz="4000" dirty="0"/>
              <a:t>this</a:t>
            </a:r>
            <a:r>
              <a:rPr sz="4000" spc="-7" dirty="0"/>
              <a:t> </a:t>
            </a:r>
            <a:r>
              <a:rPr sz="4000" spc="-13" dirty="0"/>
              <a:t>layer? </a:t>
            </a:r>
            <a:r>
              <a:rPr sz="4000" dirty="0"/>
              <a:t>each</a:t>
            </a:r>
            <a:r>
              <a:rPr sz="4000" spc="-13" dirty="0"/>
              <a:t> </a:t>
            </a:r>
            <a:r>
              <a:rPr sz="4000" dirty="0"/>
              <a:t>filter</a:t>
            </a:r>
            <a:r>
              <a:rPr sz="4000" spc="-13" dirty="0"/>
              <a:t> </a:t>
            </a:r>
            <a:r>
              <a:rPr sz="4000" dirty="0"/>
              <a:t>has </a:t>
            </a:r>
            <a:r>
              <a:rPr sz="4000" dirty="0">
                <a:solidFill>
                  <a:srgbClr val="FF00FF"/>
                </a:solidFill>
              </a:rPr>
              <a:t>5*5</a:t>
            </a:r>
            <a:r>
              <a:rPr sz="4000" dirty="0"/>
              <a:t>*</a:t>
            </a:r>
            <a:r>
              <a:rPr sz="4000" dirty="0">
                <a:solidFill>
                  <a:srgbClr val="FF9900"/>
                </a:solidFill>
              </a:rPr>
              <a:t>3</a:t>
            </a:r>
            <a:r>
              <a:rPr sz="4000" spc="-7" dirty="0">
                <a:solidFill>
                  <a:srgbClr val="FF9900"/>
                </a:solidFill>
              </a:rPr>
              <a:t> </a:t>
            </a:r>
            <a:r>
              <a:rPr sz="4000" dirty="0"/>
              <a:t>+</a:t>
            </a:r>
            <a:r>
              <a:rPr sz="4000" spc="-20" dirty="0"/>
              <a:t> </a:t>
            </a:r>
            <a:r>
              <a:rPr sz="4000" dirty="0"/>
              <a:t>1</a:t>
            </a:r>
            <a:r>
              <a:rPr sz="4000" spc="-13" dirty="0"/>
              <a:t> </a:t>
            </a:r>
            <a:r>
              <a:rPr sz="4000" dirty="0"/>
              <a:t>=</a:t>
            </a:r>
            <a:r>
              <a:rPr sz="4000" spc="7" dirty="0"/>
              <a:t> </a:t>
            </a:r>
            <a:r>
              <a:rPr sz="4000" dirty="0">
                <a:solidFill>
                  <a:srgbClr val="37761C"/>
                </a:solidFill>
              </a:rPr>
              <a:t>76</a:t>
            </a:r>
            <a:r>
              <a:rPr sz="4000" spc="-7" dirty="0">
                <a:solidFill>
                  <a:srgbClr val="37761C"/>
                </a:solidFill>
              </a:rPr>
              <a:t> </a:t>
            </a:r>
            <a:r>
              <a:rPr sz="4000" spc="-13" dirty="0"/>
              <a:t>params</a:t>
            </a:r>
            <a:endParaRPr sz="4000" dirty="0"/>
          </a:p>
          <a:p>
            <a:pPr marL="16933"/>
            <a:r>
              <a:rPr sz="4000" dirty="0"/>
              <a:t>=&gt;</a:t>
            </a:r>
            <a:r>
              <a:rPr sz="4000" spc="-7" dirty="0"/>
              <a:t> </a:t>
            </a:r>
            <a:r>
              <a:rPr sz="4000" dirty="0">
                <a:solidFill>
                  <a:srgbClr val="37761C"/>
                </a:solidFill>
              </a:rPr>
              <a:t>76</a:t>
            </a:r>
            <a:r>
              <a:rPr sz="4000" dirty="0"/>
              <a:t>*</a:t>
            </a:r>
            <a:r>
              <a:rPr sz="4000" dirty="0">
                <a:solidFill>
                  <a:srgbClr val="FF0000"/>
                </a:solidFill>
              </a:rPr>
              <a:t>10</a:t>
            </a:r>
            <a:r>
              <a:rPr sz="4000" spc="-13" dirty="0">
                <a:solidFill>
                  <a:srgbClr val="FF0000"/>
                </a:solidFill>
              </a:rPr>
              <a:t> </a:t>
            </a:r>
            <a:r>
              <a:rPr sz="4000" dirty="0"/>
              <a:t>=</a:t>
            </a:r>
            <a:r>
              <a:rPr sz="4000" spc="-7" dirty="0"/>
              <a:t> </a:t>
            </a:r>
            <a:r>
              <a:rPr sz="4000" b="1" spc="-33" dirty="0"/>
              <a:t>760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9601807" y="4409147"/>
            <a:ext cx="184996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/>
              <a:t>(+1</a:t>
            </a:r>
            <a:r>
              <a:rPr sz="2667" spc="-13" dirty="0"/>
              <a:t> </a:t>
            </a:r>
            <a:r>
              <a:rPr sz="2667" dirty="0"/>
              <a:t>for</a:t>
            </a:r>
            <a:r>
              <a:rPr sz="2667" spc="-13" dirty="0"/>
              <a:t> bias)</a:t>
            </a:r>
            <a:endParaRPr sz="2667" dirty="0"/>
          </a:p>
        </p:txBody>
      </p:sp>
      <p:grpSp>
        <p:nvGrpSpPr>
          <p:cNvPr id="6" name="object 6"/>
          <p:cNvGrpSpPr/>
          <p:nvPr/>
        </p:nvGrpSpPr>
        <p:grpSpPr>
          <a:xfrm>
            <a:off x="8739839" y="173500"/>
            <a:ext cx="977053" cy="2768600"/>
            <a:chOff x="6554879" y="130125"/>
            <a:chExt cx="732790" cy="2076450"/>
          </a:xfrm>
        </p:grpSpPr>
        <p:sp>
          <p:nvSpPr>
            <p:cNvPr id="7" name="object 7"/>
            <p:cNvSpPr/>
            <p:nvPr/>
          </p:nvSpPr>
          <p:spPr>
            <a:xfrm>
              <a:off x="6564404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8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8" y="0"/>
                  </a:lnTo>
                  <a:lnTo>
                    <a:pt x="159008" y="1503009"/>
                  </a:lnTo>
                  <a:close/>
                </a:path>
              </a:pathLst>
            </a:custGeom>
            <a:solidFill>
              <a:srgbClr val="F4CCCC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8" name="object 8"/>
            <p:cNvSpPr/>
            <p:nvPr/>
          </p:nvSpPr>
          <p:spPr>
            <a:xfrm>
              <a:off x="6723413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C3A3A3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9" name="object 9"/>
            <p:cNvSpPr/>
            <p:nvPr/>
          </p:nvSpPr>
          <p:spPr>
            <a:xfrm>
              <a:off x="6564404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8" y="554390"/>
                  </a:moveTo>
                  <a:lnTo>
                    <a:pt x="0" y="554390"/>
                  </a:lnTo>
                  <a:lnTo>
                    <a:pt x="554389" y="0"/>
                  </a:lnTo>
                  <a:lnTo>
                    <a:pt x="713399" y="0"/>
                  </a:lnTo>
                  <a:lnTo>
                    <a:pt x="159008" y="554390"/>
                  </a:lnTo>
                  <a:close/>
                </a:path>
              </a:pathLst>
            </a:custGeom>
            <a:solidFill>
              <a:srgbClr val="F6D6D6">
                <a:alpha val="51919"/>
              </a:srgbClr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4404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89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8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8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8" y="554390"/>
                  </a:moveTo>
                  <a:lnTo>
                    <a:pt x="159008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847160" y="1430686"/>
            <a:ext cx="970280" cy="55033"/>
            <a:chOff x="7385370" y="1073014"/>
            <a:chExt cx="727710" cy="41275"/>
          </a:xfrm>
        </p:grpSpPr>
        <p:sp>
          <p:nvSpPr>
            <p:cNvPr id="12" name="object 12"/>
            <p:cNvSpPr/>
            <p:nvPr/>
          </p:nvSpPr>
          <p:spPr>
            <a:xfrm>
              <a:off x="7385370" y="1093509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6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5020" y="107777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1037791" y="173500"/>
            <a:ext cx="977053" cy="2768600"/>
            <a:chOff x="8278343" y="130125"/>
            <a:chExt cx="732790" cy="2076450"/>
          </a:xfrm>
        </p:grpSpPr>
        <p:sp>
          <p:nvSpPr>
            <p:cNvPr id="16" name="object 16"/>
            <p:cNvSpPr/>
            <p:nvPr/>
          </p:nvSpPr>
          <p:spPr>
            <a:xfrm>
              <a:off x="8287868" y="694040"/>
              <a:ext cx="159385" cy="1503045"/>
            </a:xfrm>
            <a:custGeom>
              <a:avLst/>
              <a:gdLst/>
              <a:ahLst/>
              <a:cxnLst/>
              <a:rect l="l" t="t" r="r" b="b"/>
              <a:pathLst>
                <a:path w="159384" h="1503045">
                  <a:moveTo>
                    <a:pt x="159009" y="1503009"/>
                  </a:moveTo>
                  <a:lnTo>
                    <a:pt x="0" y="1503009"/>
                  </a:lnTo>
                  <a:lnTo>
                    <a:pt x="0" y="0"/>
                  </a:lnTo>
                  <a:lnTo>
                    <a:pt x="159009" y="0"/>
                  </a:lnTo>
                  <a:lnTo>
                    <a:pt x="159009" y="150300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46877" y="139650"/>
              <a:ext cx="554990" cy="2057400"/>
            </a:xfrm>
            <a:custGeom>
              <a:avLst/>
              <a:gdLst/>
              <a:ahLst/>
              <a:cxnLst/>
              <a:rect l="l" t="t" r="r" b="b"/>
              <a:pathLst>
                <a:path w="554990" h="2057400">
                  <a:moveTo>
                    <a:pt x="0" y="2057399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554390" y="1503009"/>
                  </a:lnTo>
                  <a:lnTo>
                    <a:pt x="0" y="2057399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7868" y="139650"/>
              <a:ext cx="713740" cy="554990"/>
            </a:xfrm>
            <a:custGeom>
              <a:avLst/>
              <a:gdLst/>
              <a:ahLst/>
              <a:cxnLst/>
              <a:rect l="l" t="t" r="r" b="b"/>
              <a:pathLst>
                <a:path w="713740" h="554990">
                  <a:moveTo>
                    <a:pt x="159009" y="554390"/>
                  </a:moveTo>
                  <a:lnTo>
                    <a:pt x="0" y="554390"/>
                  </a:lnTo>
                  <a:lnTo>
                    <a:pt x="554390" y="0"/>
                  </a:lnTo>
                  <a:lnTo>
                    <a:pt x="713399" y="0"/>
                  </a:lnTo>
                  <a:lnTo>
                    <a:pt x="159009" y="554390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 sz="18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8287868" y="139650"/>
              <a:ext cx="713740" cy="2057400"/>
            </a:xfrm>
            <a:custGeom>
              <a:avLst/>
              <a:gdLst/>
              <a:ahLst/>
              <a:cxnLst/>
              <a:rect l="l" t="t" r="r" b="b"/>
              <a:pathLst>
                <a:path w="713740" h="2057400">
                  <a:moveTo>
                    <a:pt x="0" y="554390"/>
                  </a:moveTo>
                  <a:lnTo>
                    <a:pt x="554390" y="0"/>
                  </a:lnTo>
                  <a:lnTo>
                    <a:pt x="713399" y="0"/>
                  </a:lnTo>
                  <a:lnTo>
                    <a:pt x="713399" y="1503009"/>
                  </a:lnTo>
                  <a:lnTo>
                    <a:pt x="159009" y="2057399"/>
                  </a:lnTo>
                  <a:lnTo>
                    <a:pt x="0" y="2057399"/>
                  </a:lnTo>
                  <a:lnTo>
                    <a:pt x="0" y="554390"/>
                  </a:lnTo>
                  <a:close/>
                </a:path>
                <a:path w="713740" h="2057400">
                  <a:moveTo>
                    <a:pt x="0" y="554390"/>
                  </a:moveTo>
                  <a:lnTo>
                    <a:pt x="159009" y="554390"/>
                  </a:lnTo>
                  <a:lnTo>
                    <a:pt x="713399" y="0"/>
                  </a:lnTo>
                </a:path>
                <a:path w="713740" h="2057400">
                  <a:moveTo>
                    <a:pt x="159009" y="554390"/>
                  </a:moveTo>
                  <a:lnTo>
                    <a:pt x="159009" y="205739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4A929D01-9981-19BD-D9F5-54BD93FA043D}"/>
              </a:ext>
            </a:extLst>
          </p:cNvPr>
          <p:cNvSpPr txBox="1"/>
          <p:nvPr/>
        </p:nvSpPr>
        <p:spPr>
          <a:xfrm>
            <a:off x="367767" y="356347"/>
            <a:ext cx="81059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8211">
              <a:spcBef>
                <a:spcPts val="133"/>
              </a:spcBef>
            </a:pPr>
            <a:r>
              <a:rPr sz="4000" dirty="0"/>
              <a:t>Example</a:t>
            </a:r>
            <a:r>
              <a:rPr sz="4000" spc="-7" dirty="0"/>
              <a:t> </a:t>
            </a:r>
            <a:r>
              <a:rPr sz="4000" spc="-13" dirty="0"/>
              <a:t>time:</a:t>
            </a:r>
            <a:endParaRPr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8E88E7-A066-391E-F6C8-DF34E7C09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49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22568" y="209366"/>
            <a:ext cx="7836747" cy="5778500"/>
            <a:chOff x="2941926" y="157024"/>
            <a:chExt cx="5877560" cy="4333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1451" y="166550"/>
              <a:ext cx="5812887" cy="43077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46688" y="161787"/>
              <a:ext cx="5868035" cy="4324350"/>
            </a:xfrm>
            <a:custGeom>
              <a:avLst/>
              <a:gdLst/>
              <a:ahLst/>
              <a:cxnLst/>
              <a:rect l="l" t="t" r="r" b="b"/>
              <a:pathLst>
                <a:path w="5868034" h="4324350">
                  <a:moveTo>
                    <a:pt x="0" y="0"/>
                  </a:moveTo>
                  <a:lnTo>
                    <a:pt x="5867825" y="0"/>
                  </a:lnTo>
                  <a:lnTo>
                    <a:pt x="5867825" y="4323775"/>
                  </a:lnTo>
                  <a:lnTo>
                    <a:pt x="0" y="43237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567" y="138009"/>
            <a:ext cx="3010747" cy="1050715"/>
          </a:xfrm>
          <a:prstGeom prst="rect">
            <a:avLst/>
          </a:prstGeom>
        </p:spPr>
        <p:txBody>
          <a:bodyPr spcFirstLastPara="1" vert="horz" wrap="square" lIns="0" tIns="37253" rIns="0" bIns="0" rtlCol="0" anchor="b" anchorCtr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dirty="0"/>
              <a:t>Example:</a:t>
            </a:r>
            <a:r>
              <a:rPr sz="3200" spc="-193" dirty="0"/>
              <a:t> </a:t>
            </a:r>
            <a:r>
              <a:rPr sz="3200" spc="-27" dirty="0"/>
              <a:t>CONV </a:t>
            </a:r>
            <a:r>
              <a:rPr sz="3200" dirty="0"/>
              <a:t>layer</a:t>
            </a:r>
            <a:r>
              <a:rPr sz="3200" spc="-60" dirty="0"/>
              <a:t> </a:t>
            </a:r>
            <a:r>
              <a:rPr sz="3200" dirty="0"/>
              <a:t>in</a:t>
            </a:r>
            <a:r>
              <a:rPr sz="3200" spc="-60" dirty="0"/>
              <a:t> </a:t>
            </a:r>
            <a:r>
              <a:rPr sz="3200" spc="-13" dirty="0"/>
              <a:t>Torch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98883" y="4050500"/>
            <a:ext cx="3736340" cy="1937173"/>
            <a:chOff x="74162" y="3037875"/>
            <a:chExt cx="2802255" cy="14528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7" y="3047400"/>
              <a:ext cx="2782824" cy="1433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924" y="3042637"/>
              <a:ext cx="2792730" cy="1443355"/>
            </a:xfrm>
            <a:custGeom>
              <a:avLst/>
              <a:gdLst/>
              <a:ahLst/>
              <a:cxnLst/>
              <a:rect l="l" t="t" r="r" b="b"/>
              <a:pathLst>
                <a:path w="2792730" h="1443354">
                  <a:moveTo>
                    <a:pt x="0" y="0"/>
                  </a:moveTo>
                  <a:lnTo>
                    <a:pt x="2792349" y="0"/>
                  </a:lnTo>
                  <a:lnTo>
                    <a:pt x="2792349" y="1442924"/>
                  </a:lnTo>
                  <a:lnTo>
                    <a:pt x="0" y="14429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1867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5FF3B-A63C-79D3-B7B8-27CF95DDE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37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17" y="1515834"/>
            <a:ext cx="7010399" cy="304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53BF9F3-7C02-EED4-E8DF-F2319FAD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EC3B1-3557-62B6-D358-54DC9C85B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0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17" y="1515834"/>
            <a:ext cx="7010399" cy="304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01099" y="814774"/>
            <a:ext cx="2487507" cy="15200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</a:rPr>
              <a:t>Common</a:t>
            </a:r>
            <a:r>
              <a:rPr sz="2400" spc="-40" dirty="0">
                <a:solidFill>
                  <a:srgbClr val="FF0000"/>
                </a:solidFill>
              </a:rPr>
              <a:t> </a:t>
            </a:r>
            <a:r>
              <a:rPr sz="2400" spc="-13" dirty="0">
                <a:solidFill>
                  <a:srgbClr val="FF0000"/>
                </a:solidFill>
              </a:rPr>
              <a:t>settings:</a:t>
            </a:r>
            <a:endParaRPr sz="2400"/>
          </a:p>
          <a:p>
            <a:pPr>
              <a:spcBef>
                <a:spcPts val="160"/>
              </a:spcBef>
            </a:pPr>
            <a:endParaRPr sz="2400"/>
          </a:p>
          <a:p>
            <a:pPr marL="16933"/>
            <a:r>
              <a:rPr sz="2400" dirty="0">
                <a:solidFill>
                  <a:srgbClr val="FF0000"/>
                </a:solidFill>
              </a:rPr>
              <a:t>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2,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67" dirty="0">
                <a:solidFill>
                  <a:srgbClr val="FF0000"/>
                </a:solidFill>
              </a:rPr>
              <a:t>2</a:t>
            </a:r>
            <a:endParaRPr sz="2400"/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FF0000"/>
                </a:solidFill>
              </a:rPr>
              <a:t>F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3,</a:t>
            </a:r>
            <a:r>
              <a:rPr sz="2400" spc="-7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S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=</a:t>
            </a:r>
            <a:r>
              <a:rPr sz="2400" spc="-13" dirty="0">
                <a:solidFill>
                  <a:srgbClr val="FF0000"/>
                </a:solidFill>
              </a:rPr>
              <a:t> </a:t>
            </a:r>
            <a:r>
              <a:rPr sz="2400" spc="-67" dirty="0">
                <a:solidFill>
                  <a:srgbClr val="FF0000"/>
                </a:solidFill>
              </a:rPr>
              <a:t>2</a:t>
            </a:r>
            <a:endParaRPr sz="2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FE69F-38A0-5304-3366-39DAA223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CCF9B-38A6-07DB-AE26-6C7155BD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583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D9E0E6"/>
      </a:lt2>
      <a:accent1>
        <a:srgbClr val="000000"/>
      </a:accent1>
      <a:accent2>
        <a:srgbClr val="00000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3534</Words>
  <Application>Microsoft Office PowerPoint</Application>
  <PresentationFormat>Widescreen</PresentationFormat>
  <Paragraphs>843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 Math</vt:lpstr>
      <vt:lpstr>Gill Sans MT</vt:lpstr>
      <vt:lpstr>Times New Roman</vt:lpstr>
      <vt:lpstr>Wingdings</vt:lpstr>
      <vt:lpstr>Retrospect</vt:lpstr>
      <vt:lpstr>Convolutional Neural Networks</vt:lpstr>
      <vt:lpstr>Outline</vt:lpstr>
      <vt:lpstr>Biological neuron and Perceptrons</vt:lpstr>
      <vt:lpstr>PowerPoint Presentation</vt:lpstr>
      <vt:lpstr>What computers ‘see’: Images as Numbers</vt:lpstr>
      <vt:lpstr>Learning a Hierarchy of Feature Extractors</vt:lpstr>
      <vt:lpstr>Multi-layer Perceptrons, or Neural Networks</vt:lpstr>
      <vt:lpstr>Convolutional Neural Networks</vt:lpstr>
      <vt:lpstr>CNN: Local Connectivity</vt:lpstr>
      <vt:lpstr>CNN: Weight Sharing</vt:lpstr>
      <vt:lpstr>CNN with multiple input channels</vt:lpstr>
      <vt:lpstr>Putting them together</vt:lpstr>
      <vt:lpstr>CNN Architecture</vt:lpstr>
      <vt:lpstr>Convolution Layer</vt:lpstr>
      <vt:lpstr>Convolution Layer</vt:lpstr>
      <vt:lpstr>Convolution Layer</vt:lpstr>
      <vt:lpstr>Convolution Layer</vt:lpstr>
      <vt:lpstr>Convolution Layer</vt:lpstr>
      <vt:lpstr>CNN Architecture</vt:lpstr>
      <vt:lpstr>consider a second, green filter</vt:lpstr>
      <vt:lpstr>For example, if we had 6 5x5 filters, we’ll get 6 separate activation maps:</vt:lpstr>
      <vt:lpstr>Note: CNNs are a sequence of Convolution Layers, interspersed with activation functions</vt:lpstr>
      <vt:lpstr>PowerPoint Presentation</vt:lpstr>
      <vt:lpstr>CNN Architecture</vt:lpstr>
      <vt:lpstr>[From recent Yann LeCun slides]</vt:lpstr>
      <vt:lpstr>CNN Architecture</vt:lpstr>
      <vt:lpstr>[From recent Yann LeCun slides]</vt:lpstr>
      <vt:lpstr>CNN Architecture</vt:lpstr>
      <vt:lpstr>[From recent Yann LeCun slides]</vt:lpstr>
      <vt:lpstr>one filter =&gt; one activation map</vt:lpstr>
      <vt:lpstr>PowerPoint Presentation</vt:lpstr>
      <vt:lpstr>Context: Classical Computer Vision Features</vt:lpstr>
      <vt:lpstr>Key idea: Learn hierarchy of features directly from the data  </vt:lpstr>
      <vt:lpstr>CNN Architecture</vt:lpstr>
      <vt:lpstr>Pooling layer</vt:lpstr>
      <vt:lpstr>PowerPoint Presentation</vt:lpstr>
      <vt:lpstr>CNN Architecture</vt:lpstr>
      <vt:lpstr>PowerPoint Presentation</vt:lpstr>
      <vt:lpstr>CNN Architecture</vt:lpstr>
      <vt:lpstr>Upsampling + Residual Connections</vt:lpstr>
      <vt:lpstr>CNN Architecture</vt:lpstr>
      <vt:lpstr>CNN Architectures</vt:lpstr>
      <vt:lpstr>LeNet-5</vt:lpstr>
      <vt:lpstr>ResNet</vt:lpstr>
      <vt:lpstr>GoogleNet</vt:lpstr>
      <vt:lpstr>GoogleNet</vt:lpstr>
      <vt:lpstr>UNet Family</vt:lpstr>
      <vt:lpstr>Outline</vt:lpstr>
      <vt:lpstr>Training Neural Networks</vt:lpstr>
      <vt:lpstr> Training Workflow</vt:lpstr>
      <vt:lpstr> Training (&amp; Testing) Workflow</vt:lpstr>
      <vt:lpstr> Training (&amp; Testing) Workflow</vt:lpstr>
      <vt:lpstr>Training CNN with gradient descent</vt:lpstr>
      <vt:lpstr>An Illustrative example</vt:lpstr>
      <vt:lpstr>𝑓(𝑥, 𝑦, 𝑧) = (𝑥 + 𝑦) 𝑧 = 𝑞𝑧</vt:lpstr>
      <vt:lpstr>𝑓(𝑥, 𝑦, 𝑧) = (𝑥 + 𝑦) 𝑧 = 𝑞𝑧</vt:lpstr>
      <vt:lpstr>Backpropagation (recursive chain rule)</vt:lpstr>
      <vt:lpstr>Dropout</vt:lpstr>
      <vt:lpstr>Dropout</vt:lpstr>
      <vt:lpstr>Data Augmentation</vt:lpstr>
      <vt:lpstr>Batch Normalization</vt:lpstr>
      <vt:lpstr>Understanding and Visualizing CNNs</vt:lpstr>
      <vt:lpstr>Individual Neuron Activation</vt:lpstr>
      <vt:lpstr>Individual Neuron Activation</vt:lpstr>
      <vt:lpstr>Individual Neuron Activation</vt:lpstr>
      <vt:lpstr>Map activation back to the input pixel space</vt:lpstr>
      <vt:lpstr>Layer 1</vt:lpstr>
      <vt:lpstr>Layer 2</vt:lpstr>
      <vt:lpstr>Layer 3</vt:lpstr>
      <vt:lpstr>Layer 4 and 5</vt:lpstr>
      <vt:lpstr>Network Dissection</vt:lpstr>
      <vt:lpstr>Things to remember</vt:lpstr>
      <vt:lpstr>Resources</vt:lpstr>
      <vt:lpstr>Additional Slides Implementation Details/Errata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Remember back to…</vt:lpstr>
      <vt:lpstr>In practice: Common to zero pad the border</vt:lpstr>
      <vt:lpstr>In practice: Common to zero pad the border</vt:lpstr>
      <vt:lpstr>In practice: Common to zero pad the border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CONV layer in Torch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cp:lastModifiedBy>Daniel Cheng</cp:lastModifiedBy>
  <cp:revision>29</cp:revision>
  <dcterms:modified xsi:type="dcterms:W3CDTF">2024-06-18T16:10:47Z</dcterms:modified>
</cp:coreProperties>
</file>